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17.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8" r:id="rId3"/>
    <p:sldId id="293" r:id="rId4"/>
    <p:sldId id="314" r:id="rId5"/>
    <p:sldId id="315" r:id="rId6"/>
    <p:sldId id="316" r:id="rId7"/>
    <p:sldId id="317" r:id="rId8"/>
    <p:sldId id="318" r:id="rId9"/>
    <p:sldId id="320" r:id="rId10"/>
    <p:sldId id="321" r:id="rId11"/>
    <p:sldId id="328" r:id="rId12"/>
    <p:sldId id="329" r:id="rId13"/>
    <p:sldId id="322" r:id="rId14"/>
    <p:sldId id="325" r:id="rId15"/>
    <p:sldId id="323" r:id="rId16"/>
    <p:sldId id="324" r:id="rId17"/>
    <p:sldId id="326" r:id="rId18"/>
    <p:sldId id="327" r:id="rId19"/>
    <p:sldId id="304" r:id="rId20"/>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4A8522"/>
    <a:srgbClr val="0A253E"/>
    <a:srgbClr val="D9D8D4"/>
    <a:srgbClr val="C6C3BE"/>
    <a:srgbClr val="AEA9A3"/>
    <a:srgbClr val="665C52"/>
    <a:srgbClr val="DCD0C4"/>
    <a:srgbClr val="CBB6A3"/>
    <a:srgbClr val="B49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autoAdjust="0"/>
    <p:restoredTop sz="95226" autoAdjust="0"/>
  </p:normalViewPr>
  <p:slideViewPr>
    <p:cSldViewPr snapToGrid="0" snapToObjects="1" showGuides="1">
      <p:cViewPr varScale="1">
        <p:scale>
          <a:sx n="86" d="100"/>
          <a:sy n="86" d="100"/>
        </p:scale>
        <p:origin x="13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450AD-9F3A-45D6-A1E1-2512C16C9A4B}" type="datetimeFigureOut">
              <a:rPr lang="es-CL" smtClean="0"/>
              <a:t>13-12-2021</a:t>
            </a:fld>
            <a:endParaRPr lang="es-CL"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59065-A502-484F-9571-FD65F64D5B58}" type="slidenum">
              <a:rPr lang="es-CL" smtClean="0"/>
              <a:t>‹Nº›</a:t>
            </a:fld>
            <a:endParaRPr lang="es-CL" dirty="0"/>
          </a:p>
        </p:txBody>
      </p:sp>
    </p:spTree>
    <p:extLst>
      <p:ext uri="{BB962C8B-B14F-4D97-AF65-F5344CB8AC3E}">
        <p14:creationId xmlns:p14="http://schemas.microsoft.com/office/powerpoint/2010/main" val="8975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buFont typeface="Arial" pitchFamily="34" charset="0"/>
              <a:buNone/>
            </a:pPr>
            <a:r>
              <a:rPr lang="es-CL" sz="1400" b="1" dirty="0">
                <a:latin typeface="Arial" panose="020B0604020202020204" pitchFamily="34" charset="0"/>
                <a:cs typeface="Arial" panose="020B0604020202020204" pitchFamily="34" charset="0"/>
              </a:rPr>
              <a:t>Conociendo Herramientas Case</a:t>
            </a:r>
          </a:p>
          <a:p>
            <a:pPr marL="609600" indent="-609600" algn="just" eaLnBrk="1" hangingPunct="1">
              <a:buFont typeface="Arial" pitchFamily="34" charset="0"/>
              <a:buNone/>
            </a:pPr>
            <a:endParaRPr lang="es-CL" sz="1400" b="1" dirty="0">
              <a:latin typeface="Arial" panose="020B0604020202020204" pitchFamily="34" charset="0"/>
              <a:cs typeface="Arial" panose="020B0604020202020204" pitchFamily="34" charset="0"/>
            </a:endParaRPr>
          </a:p>
          <a:p>
            <a:r>
              <a:rPr lang="es-CL" dirty="0">
                <a:latin typeface="arial, sans-serif"/>
              </a:rPr>
              <a:t>CASE se define también como:</a:t>
            </a:r>
            <a:endParaRPr lang="es-CL" dirty="0"/>
          </a:p>
          <a:p>
            <a:r>
              <a:rPr lang="es-CL" dirty="0">
                <a:latin typeface="arial, sans-serif"/>
              </a:rPr>
              <a:t>Conjunto de métodos, utilidades y técnicas que facilitan la automatización del ciclo de vida del desarrollo de sistemas de información, completamente o en alguna de sus fases.</a:t>
            </a:r>
            <a:endParaRPr lang="es-CL" dirty="0"/>
          </a:p>
          <a:p>
            <a:r>
              <a:rPr lang="es-CL" dirty="0">
                <a:latin typeface="arial, sans-serif"/>
              </a:rPr>
              <a:t>La sigla genérica para una serie de programas y una filosofía de desarrollo de software que ayuda a automatizar el ciclo de vida de desarrollo de los sistemas.</a:t>
            </a:r>
            <a:endParaRPr lang="es-CL" dirty="0"/>
          </a:p>
          <a:p>
            <a:r>
              <a:rPr lang="es-CL" dirty="0">
                <a:latin typeface="arial, sans-serif"/>
              </a:rPr>
              <a:t>Una innovación en la organización, un concepto avanzado en la evolución de tecnología con un potencial efecto profundo en la organización. Se puede ver al CASE como la unión de las herramientas automáticas de software y las metodologías de desarrollo de software formales.</a:t>
            </a:r>
            <a:endParaRPr lang="es-CL" dirty="0"/>
          </a:p>
          <a:p>
            <a:pPr marL="609600" indent="-609600" algn="just" eaLnBrk="1" hangingPunct="1">
              <a:buFont typeface="Arial" pitchFamily="34" charset="0"/>
              <a:buNone/>
            </a:pPr>
            <a:endParaRPr lang="es-MX" sz="1200" dirty="0">
              <a:latin typeface="Arial" panose="020B0604020202020204" pitchFamily="34" charset="0"/>
              <a:cs typeface="Arial" panose="020B0604020202020204" pitchFamily="34"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3</a:t>
            </a:fld>
            <a:endParaRPr lang="es-CL" dirty="0"/>
          </a:p>
        </p:txBody>
      </p:sp>
    </p:spTree>
    <p:extLst>
      <p:ext uri="{BB962C8B-B14F-4D97-AF65-F5344CB8AC3E}">
        <p14:creationId xmlns:p14="http://schemas.microsoft.com/office/powerpoint/2010/main" val="2375151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400" dirty="0"/>
              <a:t>Representando una Entidad:</a:t>
            </a:r>
          </a:p>
          <a:p>
            <a:pPr marL="457200" indent="-457200">
              <a:buFont typeface="+mj-lt"/>
              <a:buAutoNum type="arabicPeriod"/>
            </a:pPr>
            <a:r>
              <a:rPr lang="es-CL" sz="1200" dirty="0"/>
              <a:t>Pinchamos la opción del menú superior  </a:t>
            </a:r>
          </a:p>
          <a:p>
            <a:pPr marL="457200" indent="-457200">
              <a:buFont typeface="+mj-lt"/>
              <a:buAutoNum type="arabicPeriod"/>
            </a:pPr>
            <a:r>
              <a:rPr lang="es-CL" sz="1200" dirty="0"/>
              <a:t>Luego hacemos click en la ventana de Propiedades de la Entidad para asignar el nombre que le corresponde.</a:t>
            </a:r>
          </a:p>
          <a:p>
            <a:pPr marL="457200" indent="-457200">
              <a:buFont typeface="+mj-lt"/>
              <a:buAutoNum type="arabicPeriod"/>
            </a:pPr>
            <a:r>
              <a:rPr lang="es-CL" sz="1200" dirty="0"/>
              <a:t>Al cambiar de ventana hay que “Aplicar” los cambios para que no se pierdan.</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12</a:t>
            </a:fld>
            <a:endParaRPr lang="es-CL" dirty="0"/>
          </a:p>
        </p:txBody>
      </p:sp>
    </p:spTree>
    <p:extLst>
      <p:ext uri="{BB962C8B-B14F-4D97-AF65-F5344CB8AC3E}">
        <p14:creationId xmlns:p14="http://schemas.microsoft.com/office/powerpoint/2010/main" val="39865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600" dirty="0"/>
              <a:t>Representando los atributos:</a:t>
            </a:r>
          </a:p>
          <a:p>
            <a:pPr marL="457200" indent="-457200">
              <a:buFont typeface="+mj-lt"/>
              <a:buAutoNum type="arabicPeriod"/>
            </a:pPr>
            <a:r>
              <a:rPr lang="es-CL" sz="1200" dirty="0"/>
              <a:t>En la ventana de la entidad pinchamos en la opción “Atributos” de la lista izquierda de la ventana.</a:t>
            </a:r>
          </a:p>
          <a:p>
            <a:pPr marL="457200" indent="-457200">
              <a:buFont typeface="+mj-lt"/>
              <a:buAutoNum type="arabicPeriod"/>
            </a:pPr>
            <a:r>
              <a:rPr lang="es-CL" sz="1200" dirty="0"/>
              <a:t>Luego pinchamos en </a:t>
            </a:r>
            <a:r>
              <a:rPr lang="es-CL" sz="1400" dirty="0"/>
              <a:t>el</a:t>
            </a:r>
            <a:r>
              <a:rPr lang="es-CL" sz="1200" dirty="0"/>
              <a:t> signo + de la ventana de atributos para asignarle un nombre, indicando el tipo de datos (lógico) y si es Identificador único (UID Primario) o si es un atributo obligatorio (Obligatorio) .</a:t>
            </a:r>
          </a:p>
          <a:p>
            <a:pPr marL="457200" indent="-457200">
              <a:buFont typeface="+mj-lt"/>
              <a:buAutoNum type="arabicPeriod"/>
            </a:pPr>
            <a:r>
              <a:rPr lang="es-CL" sz="1200" dirty="0"/>
              <a:t>Recordar pinchar en “Aplicar” para guardar los cambios.</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13</a:t>
            </a:fld>
            <a:endParaRPr lang="es-CL" dirty="0"/>
          </a:p>
        </p:txBody>
      </p:sp>
    </p:spTree>
    <p:extLst>
      <p:ext uri="{BB962C8B-B14F-4D97-AF65-F5344CB8AC3E}">
        <p14:creationId xmlns:p14="http://schemas.microsoft.com/office/powerpoint/2010/main" val="25098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14</a:t>
            </a:fld>
            <a:endParaRPr lang="es-CL" dirty="0"/>
          </a:p>
        </p:txBody>
      </p:sp>
    </p:spTree>
    <p:extLst>
      <p:ext uri="{BB962C8B-B14F-4D97-AF65-F5344CB8AC3E}">
        <p14:creationId xmlns:p14="http://schemas.microsoft.com/office/powerpoint/2010/main" val="1247167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15</a:t>
            </a:fld>
            <a:endParaRPr lang="es-CL" dirty="0"/>
          </a:p>
        </p:txBody>
      </p:sp>
    </p:spTree>
    <p:extLst>
      <p:ext uri="{BB962C8B-B14F-4D97-AF65-F5344CB8AC3E}">
        <p14:creationId xmlns:p14="http://schemas.microsoft.com/office/powerpoint/2010/main" val="393965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16</a:t>
            </a:fld>
            <a:endParaRPr lang="es-CL" dirty="0"/>
          </a:p>
        </p:txBody>
      </p:sp>
    </p:spTree>
    <p:extLst>
      <p:ext uri="{BB962C8B-B14F-4D97-AF65-F5344CB8AC3E}">
        <p14:creationId xmlns:p14="http://schemas.microsoft.com/office/powerpoint/2010/main" val="1590215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400" dirty="0"/>
              <a:t>Representando las relaciones entre entidades:</a:t>
            </a:r>
          </a:p>
          <a:p>
            <a:pPr marL="457200" indent="-457200">
              <a:buFont typeface="+mj-lt"/>
              <a:buAutoNum type="arabicPeriod"/>
            </a:pPr>
            <a:r>
              <a:rPr lang="es-CL" sz="1200" dirty="0"/>
              <a:t>Una vez que tenemos las entidades creadas podemos agregar las relaciones entre ellas.</a:t>
            </a:r>
          </a:p>
          <a:p>
            <a:pPr marL="457200" indent="-457200">
              <a:buFont typeface="+mj-lt"/>
              <a:buAutoNum type="arabicPeriod"/>
            </a:pPr>
            <a:r>
              <a:rPr lang="es-CL" sz="1200" dirty="0"/>
              <a:t>Pinchamos la opción del menú superior.</a:t>
            </a:r>
          </a:p>
          <a:p>
            <a:pPr marL="457200" indent="-457200">
              <a:buFont typeface="+mj-lt"/>
              <a:buAutoNum type="arabicPeriod"/>
            </a:pPr>
            <a:r>
              <a:rPr lang="es-CL" sz="1200" dirty="0"/>
              <a:t>Luego pinchamos la entidad de origen y la de destino de la relación.</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17</a:t>
            </a:fld>
            <a:endParaRPr lang="es-CL" dirty="0"/>
          </a:p>
        </p:txBody>
      </p:sp>
    </p:spTree>
    <p:extLst>
      <p:ext uri="{BB962C8B-B14F-4D97-AF65-F5344CB8AC3E}">
        <p14:creationId xmlns:p14="http://schemas.microsoft.com/office/powerpoint/2010/main" val="326547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400" b="0" i="0" u="none" strike="noStrike" kern="1200" dirty="0">
                <a:solidFill>
                  <a:schemeClr val="tx1"/>
                </a:solidFill>
                <a:effectLst/>
                <a:latin typeface="+mn-lt"/>
                <a:ea typeface="+mn-ea"/>
                <a:cs typeface="+mn-cs"/>
              </a:rPr>
              <a:t>Representando las cardinalidades mínimas y máximas de las relaciones:</a:t>
            </a:r>
          </a:p>
          <a:p>
            <a:endParaRPr lang="es-ES" sz="1400" b="0" i="0" u="none" strike="noStrike" kern="1200" dirty="0">
              <a:solidFill>
                <a:schemeClr val="tx1"/>
              </a:solidFill>
              <a:effectLst/>
              <a:latin typeface="+mn-lt"/>
              <a:ea typeface="+mn-ea"/>
              <a:cs typeface="+mn-cs"/>
            </a:endParaRPr>
          </a:p>
          <a:p>
            <a:pPr marL="285750" indent="-285750">
              <a:buFont typeface="Wingdings" panose="05000000000000000000" pitchFamily="2" charset="2"/>
              <a:buChar char="§"/>
            </a:pPr>
            <a:r>
              <a:rPr lang="es-ES" sz="1400" b="0" i="0" u="none" strike="noStrike" kern="1200" dirty="0">
                <a:solidFill>
                  <a:schemeClr val="tx1"/>
                </a:solidFill>
                <a:effectLst/>
                <a:latin typeface="+mn-lt"/>
                <a:ea typeface="+mn-ea"/>
                <a:cs typeface="+mn-cs"/>
              </a:rPr>
              <a:t>CARDINALIDAD MÍNIMA: es el mínimo número de asociaciones que una instancia (fila) de una entidad (tabla) puede presentar en una relación conocida con otra entidad.</a:t>
            </a:r>
          </a:p>
          <a:p>
            <a:pPr marL="285750" indent="-285750">
              <a:buFont typeface="Wingdings" panose="05000000000000000000" pitchFamily="2" charset="2"/>
              <a:buChar char="§"/>
            </a:pPr>
            <a:r>
              <a:rPr lang="es-ES" sz="1400" b="0" i="0" u="none" strike="noStrike" kern="1200" dirty="0">
                <a:solidFill>
                  <a:schemeClr val="tx1"/>
                </a:solidFill>
                <a:effectLst/>
                <a:latin typeface="+mn-lt"/>
                <a:ea typeface="+mn-ea"/>
                <a:cs typeface="+mn-cs"/>
              </a:rPr>
              <a:t>CARDINALIDAD MÁXIMA: es el máximo número de asociaciones.</a:t>
            </a:r>
          </a:p>
          <a:p>
            <a:pPr marL="285750" indent="-285750">
              <a:buFont typeface="Wingdings" panose="05000000000000000000" pitchFamily="2" charset="2"/>
              <a:buChar char="§"/>
            </a:pPr>
            <a:r>
              <a:rPr lang="es-ES" sz="1400" b="0" i="0" u="none" strike="noStrike" kern="1200" dirty="0">
                <a:solidFill>
                  <a:schemeClr val="tx1"/>
                </a:solidFill>
                <a:effectLst/>
                <a:latin typeface="+mn-lt"/>
                <a:ea typeface="+mn-ea"/>
                <a:cs typeface="+mn-cs"/>
              </a:rPr>
              <a:t>En cualquier caso las cardinalidades mínima podrán ser 0 o 1 (cuando la relación es opcional u obligatoria respectivamente)</a:t>
            </a:r>
          </a:p>
          <a:p>
            <a:pPr marL="285750" indent="-285750">
              <a:buFont typeface="Wingdings" panose="05000000000000000000" pitchFamily="2" charset="2"/>
              <a:buChar char="§"/>
            </a:pPr>
            <a:r>
              <a:rPr lang="es-ES" sz="1400" b="0" i="0" u="none" strike="noStrike" kern="1200" dirty="0">
                <a:solidFill>
                  <a:schemeClr val="tx1"/>
                </a:solidFill>
                <a:effectLst/>
                <a:latin typeface="+mn-lt"/>
                <a:ea typeface="+mn-ea"/>
                <a:cs typeface="+mn-cs"/>
              </a:rPr>
              <a:t>Y la cardinalidad máxima podrá ser 1 o N, como se expuso anteriormente. </a:t>
            </a:r>
          </a:p>
          <a:p>
            <a:pPr marL="285750" indent="-285750">
              <a:buFont typeface="Wingdings" panose="05000000000000000000" pitchFamily="2" charset="2"/>
              <a:buChar char="§"/>
            </a:pPr>
            <a:r>
              <a:rPr lang="es-ES" sz="1400" b="0" i="0" u="none" strike="noStrike" kern="1200" dirty="0">
                <a:solidFill>
                  <a:schemeClr val="tx1"/>
                </a:solidFill>
                <a:effectLst/>
                <a:latin typeface="+mn-lt"/>
                <a:ea typeface="+mn-ea"/>
                <a:cs typeface="+mn-cs"/>
              </a:rPr>
              <a:t>Las cardinalidades mínima y máxima suelen expresarse con dos números entre paréntesis separados por comas, por ejemplo (0,1) que debe entenderse como cardinalidad mínima 0 y cardinalidad máxima 1.</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18</a:t>
            </a:fld>
            <a:endParaRPr lang="es-CL" dirty="0"/>
          </a:p>
        </p:txBody>
      </p:sp>
    </p:spTree>
    <p:extLst>
      <p:ext uri="{BB962C8B-B14F-4D97-AF65-F5344CB8AC3E}">
        <p14:creationId xmlns:p14="http://schemas.microsoft.com/office/powerpoint/2010/main" val="308212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buFont typeface="Arial" pitchFamily="34" charset="0"/>
              <a:buNone/>
            </a:pPr>
            <a:r>
              <a:rPr lang="es-CL" sz="1400" b="1" dirty="0">
                <a:latin typeface="Arial" panose="020B0604020202020204" pitchFamily="34" charset="0"/>
                <a:cs typeface="Arial" panose="020B0604020202020204" pitchFamily="34" charset="0"/>
              </a:rPr>
              <a:t>Conociendo Herramientas Case</a:t>
            </a:r>
          </a:p>
          <a:p>
            <a:pPr marL="609600" indent="-609600" algn="just" eaLnBrk="1" hangingPunct="1">
              <a:buFont typeface="Arial" pitchFamily="34" charset="0"/>
              <a:buNone/>
            </a:pPr>
            <a:endParaRPr lang="es-CL" sz="1400" b="1" dirty="0">
              <a:latin typeface="Arial" panose="020B0604020202020204" pitchFamily="34" charset="0"/>
              <a:cs typeface="Arial" panose="020B0604020202020204" pitchFamily="34" charset="0"/>
            </a:endParaRPr>
          </a:p>
          <a:p>
            <a:r>
              <a:rPr lang="es-CL" dirty="0"/>
              <a:t>En este curso se utilizará la herramienta SQL Developer DataModeler</a:t>
            </a:r>
          </a:p>
          <a:p>
            <a:pPr marL="171450" indent="-171450">
              <a:buFont typeface="Wingdings" panose="05000000000000000000" pitchFamily="2" charset="2"/>
              <a:buChar char="§"/>
            </a:pPr>
            <a:r>
              <a:rPr lang="es-ES" sz="1200" b="0" i="0" u="none" strike="noStrike" kern="1200" dirty="0">
                <a:solidFill>
                  <a:schemeClr val="tx1"/>
                </a:solidFill>
                <a:effectLst/>
                <a:latin typeface="+mn-lt"/>
                <a:ea typeface="+mn-ea"/>
                <a:cs typeface="+mn-cs"/>
              </a:rPr>
              <a:t>Oracle SQL Developer Data </a:t>
            </a:r>
            <a:r>
              <a:rPr lang="es-ES" sz="1200" b="0" i="0" u="none" strike="noStrike" kern="1200" dirty="0" err="1">
                <a:solidFill>
                  <a:schemeClr val="tx1"/>
                </a:solidFill>
                <a:effectLst/>
                <a:latin typeface="+mn-lt"/>
                <a:ea typeface="+mn-ea"/>
                <a:cs typeface="+mn-cs"/>
              </a:rPr>
              <a:t>Modeler</a:t>
            </a:r>
            <a:r>
              <a:rPr lang="es-ES" sz="1200" b="0" i="0" u="none" strike="noStrike" kern="1200" dirty="0">
                <a:solidFill>
                  <a:schemeClr val="tx1"/>
                </a:solidFill>
                <a:effectLst/>
                <a:latin typeface="+mn-lt"/>
                <a:ea typeface="+mn-ea"/>
                <a:cs typeface="+mn-cs"/>
              </a:rPr>
              <a:t> es una herramienta gráfica gratuita que mejora la productividad y simplifica las tareas de modelado de datos. </a:t>
            </a:r>
          </a:p>
          <a:p>
            <a:pPr marL="171450" indent="-171450">
              <a:buFont typeface="Wingdings" panose="05000000000000000000" pitchFamily="2" charset="2"/>
              <a:buChar char="§"/>
            </a:pPr>
            <a:r>
              <a:rPr lang="es-ES" sz="1200" b="0" i="0" u="none" strike="noStrike" kern="1200" dirty="0">
                <a:solidFill>
                  <a:schemeClr val="tx1"/>
                </a:solidFill>
                <a:effectLst/>
                <a:latin typeface="+mn-lt"/>
                <a:ea typeface="+mn-ea"/>
                <a:cs typeface="+mn-cs"/>
              </a:rPr>
              <a:t>Al utilizar Oracle SQL Developer Data </a:t>
            </a:r>
            <a:r>
              <a:rPr lang="es-ES" sz="1200" b="0" i="0" u="none" strike="noStrike" kern="1200" dirty="0" err="1">
                <a:solidFill>
                  <a:schemeClr val="tx1"/>
                </a:solidFill>
                <a:effectLst/>
                <a:latin typeface="+mn-lt"/>
                <a:ea typeface="+mn-ea"/>
                <a:cs typeface="+mn-cs"/>
              </a:rPr>
              <a:t>Modeler</a:t>
            </a:r>
            <a:r>
              <a:rPr lang="es-ES" sz="1200" b="0" i="0" u="none" strike="noStrike" kern="1200" dirty="0">
                <a:solidFill>
                  <a:schemeClr val="tx1"/>
                </a:solidFill>
                <a:effectLst/>
                <a:latin typeface="+mn-lt"/>
                <a:ea typeface="+mn-ea"/>
                <a:cs typeface="+mn-cs"/>
              </a:rPr>
              <a:t>, los alumnos podrán crear, navegar y editar modelos lógicos, relacionales, físicos, multidimensionales y de tipo de datos. </a:t>
            </a:r>
          </a:p>
          <a:p>
            <a:pPr marL="171450" indent="-171450">
              <a:buFont typeface="Wingdings" panose="05000000000000000000" pitchFamily="2" charset="2"/>
              <a:buChar char="§"/>
            </a:pPr>
            <a:r>
              <a:rPr lang="es-ES" sz="1200" b="0" i="0" u="none" strike="noStrike" kern="1200" dirty="0">
                <a:solidFill>
                  <a:schemeClr val="tx1"/>
                </a:solidFill>
                <a:effectLst/>
                <a:latin typeface="+mn-lt"/>
                <a:ea typeface="+mn-ea"/>
                <a:cs typeface="+mn-cs"/>
              </a:rPr>
              <a:t>Data </a:t>
            </a:r>
            <a:r>
              <a:rPr lang="es-ES" sz="1200" b="0" i="0" u="none" strike="noStrike" kern="1200" dirty="0" err="1">
                <a:solidFill>
                  <a:schemeClr val="tx1"/>
                </a:solidFill>
                <a:effectLst/>
                <a:latin typeface="+mn-lt"/>
                <a:ea typeface="+mn-ea"/>
                <a:cs typeface="+mn-cs"/>
              </a:rPr>
              <a:t>Modeler</a:t>
            </a:r>
            <a:r>
              <a:rPr lang="es-ES" sz="1200" b="0" i="0" u="none" strike="noStrike" kern="1200" dirty="0">
                <a:solidFill>
                  <a:schemeClr val="tx1"/>
                </a:solidFill>
                <a:effectLst/>
                <a:latin typeface="+mn-lt"/>
                <a:ea typeface="+mn-ea"/>
                <a:cs typeface="+mn-cs"/>
              </a:rPr>
              <a:t> proporciona capacidades de ingeniería directa e inversa y admite el desarrollo colaborativo a través del control de código fuente integrado. </a:t>
            </a:r>
          </a:p>
          <a:p>
            <a:pPr marL="171450" indent="-171450">
              <a:buFont typeface="Wingdings" panose="05000000000000000000" pitchFamily="2" charset="2"/>
              <a:buChar char="§"/>
            </a:pPr>
            <a:r>
              <a:rPr lang="es-ES" sz="1200" b="0" i="0" u="none" strike="noStrike" kern="1200" dirty="0">
                <a:solidFill>
                  <a:schemeClr val="tx1"/>
                </a:solidFill>
                <a:effectLst/>
                <a:latin typeface="+mn-lt"/>
                <a:ea typeface="+mn-ea"/>
                <a:cs typeface="+mn-cs"/>
              </a:rPr>
              <a:t>Data </a:t>
            </a:r>
            <a:r>
              <a:rPr lang="es-ES" sz="1200" b="0" i="0" u="none" strike="noStrike" kern="1200" dirty="0" err="1">
                <a:solidFill>
                  <a:schemeClr val="tx1"/>
                </a:solidFill>
                <a:effectLst/>
                <a:latin typeface="+mn-lt"/>
                <a:ea typeface="+mn-ea"/>
                <a:cs typeface="+mn-cs"/>
              </a:rPr>
              <a:t>Modeler</a:t>
            </a:r>
            <a:r>
              <a:rPr lang="es-ES" sz="1200" b="0" i="0" u="none" strike="noStrike" kern="1200" dirty="0">
                <a:solidFill>
                  <a:schemeClr val="tx1"/>
                </a:solidFill>
                <a:effectLst/>
                <a:latin typeface="+mn-lt"/>
                <a:ea typeface="+mn-ea"/>
                <a:cs typeface="+mn-cs"/>
              </a:rPr>
              <a:t> se puede utilizar tanto en entornos tradicionales como en la nube. </a:t>
            </a:r>
            <a:endParaRPr lang="es-CL" dirty="0"/>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4</a:t>
            </a:fld>
            <a:endParaRPr lang="es-CL" dirty="0"/>
          </a:p>
        </p:txBody>
      </p:sp>
    </p:spTree>
    <p:extLst>
      <p:ext uri="{BB962C8B-B14F-4D97-AF65-F5344CB8AC3E}">
        <p14:creationId xmlns:p14="http://schemas.microsoft.com/office/powerpoint/2010/main" val="85030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5</a:t>
            </a:fld>
            <a:endParaRPr lang="es-CL" dirty="0"/>
          </a:p>
        </p:txBody>
      </p:sp>
    </p:spTree>
    <p:extLst>
      <p:ext uri="{BB962C8B-B14F-4D97-AF65-F5344CB8AC3E}">
        <p14:creationId xmlns:p14="http://schemas.microsoft.com/office/powerpoint/2010/main" val="1205706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6</a:t>
            </a:fld>
            <a:endParaRPr lang="es-CL" dirty="0"/>
          </a:p>
        </p:txBody>
      </p:sp>
    </p:spTree>
    <p:extLst>
      <p:ext uri="{BB962C8B-B14F-4D97-AF65-F5344CB8AC3E}">
        <p14:creationId xmlns:p14="http://schemas.microsoft.com/office/powerpoint/2010/main" val="411447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7</a:t>
            </a:fld>
            <a:endParaRPr lang="es-CL" dirty="0"/>
          </a:p>
        </p:txBody>
      </p:sp>
    </p:spTree>
    <p:extLst>
      <p:ext uri="{BB962C8B-B14F-4D97-AF65-F5344CB8AC3E}">
        <p14:creationId xmlns:p14="http://schemas.microsoft.com/office/powerpoint/2010/main" val="276715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8</a:t>
            </a:fld>
            <a:endParaRPr lang="es-CL" dirty="0"/>
          </a:p>
        </p:txBody>
      </p:sp>
    </p:spTree>
    <p:extLst>
      <p:ext uri="{BB962C8B-B14F-4D97-AF65-F5344CB8AC3E}">
        <p14:creationId xmlns:p14="http://schemas.microsoft.com/office/powerpoint/2010/main" val="250469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9</a:t>
            </a:fld>
            <a:endParaRPr lang="es-CL" dirty="0"/>
          </a:p>
        </p:txBody>
      </p:sp>
    </p:spTree>
    <p:extLst>
      <p:ext uri="{BB962C8B-B14F-4D97-AF65-F5344CB8AC3E}">
        <p14:creationId xmlns:p14="http://schemas.microsoft.com/office/powerpoint/2010/main" val="9045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400" dirty="0"/>
              <a:t>Representando una Entidad:</a:t>
            </a:r>
          </a:p>
          <a:p>
            <a:pPr marL="457200" indent="-457200">
              <a:buFont typeface="+mj-lt"/>
              <a:buAutoNum type="arabicPeriod"/>
            </a:pPr>
            <a:r>
              <a:rPr lang="es-CL" sz="1200" dirty="0"/>
              <a:t>Pinchamos la opción del menú superior  </a:t>
            </a:r>
          </a:p>
          <a:p>
            <a:pPr marL="457200" indent="-457200">
              <a:buFont typeface="+mj-lt"/>
              <a:buAutoNum type="arabicPeriod"/>
            </a:pPr>
            <a:r>
              <a:rPr lang="es-CL" sz="1200" dirty="0"/>
              <a:t>Luego hacemos click en la ventana de Propiedades de la Entidad para asignar el nombre que le corresponde.</a:t>
            </a:r>
          </a:p>
          <a:p>
            <a:pPr marL="457200" indent="-457200">
              <a:buFont typeface="+mj-lt"/>
              <a:buAutoNum type="arabicPeriod"/>
            </a:pPr>
            <a:r>
              <a:rPr lang="es-CL" sz="1200" dirty="0"/>
              <a:t>Al cambiar de ventana hay que “Aplicar” los cambios para que no se pierdan.</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10</a:t>
            </a:fld>
            <a:endParaRPr lang="es-CL" dirty="0"/>
          </a:p>
        </p:txBody>
      </p:sp>
    </p:spTree>
    <p:extLst>
      <p:ext uri="{BB962C8B-B14F-4D97-AF65-F5344CB8AC3E}">
        <p14:creationId xmlns:p14="http://schemas.microsoft.com/office/powerpoint/2010/main" val="56052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400" dirty="0"/>
              <a:t>Representando una Entidad:</a:t>
            </a:r>
          </a:p>
          <a:p>
            <a:pPr marL="457200" indent="-457200">
              <a:buFont typeface="+mj-lt"/>
              <a:buAutoNum type="arabicPeriod"/>
            </a:pPr>
            <a:r>
              <a:rPr lang="es-CL" sz="1200" dirty="0"/>
              <a:t>Pinchamos la opción del menú superior  </a:t>
            </a:r>
          </a:p>
          <a:p>
            <a:pPr marL="457200" indent="-457200">
              <a:buFont typeface="+mj-lt"/>
              <a:buAutoNum type="arabicPeriod"/>
            </a:pPr>
            <a:r>
              <a:rPr lang="es-CL" sz="1200" dirty="0"/>
              <a:t>Luego hacemos click en la ventana de Propiedades de la Entidad para asignar el nombre que le corresponde.</a:t>
            </a:r>
          </a:p>
          <a:p>
            <a:pPr marL="457200" indent="-457200">
              <a:buFont typeface="+mj-lt"/>
              <a:buAutoNum type="arabicPeriod"/>
            </a:pPr>
            <a:r>
              <a:rPr lang="es-CL" sz="1200" dirty="0"/>
              <a:t>Al cambiar de ventana hay que “Aplicar” los cambios para que no se pierdan.</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11</a:t>
            </a:fld>
            <a:endParaRPr lang="es-CL" dirty="0"/>
          </a:p>
        </p:txBody>
      </p:sp>
    </p:spTree>
    <p:extLst>
      <p:ext uri="{BB962C8B-B14F-4D97-AF65-F5344CB8AC3E}">
        <p14:creationId xmlns:p14="http://schemas.microsoft.com/office/powerpoint/2010/main" val="3090836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13/12/2021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13/12/2021</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a:solidFill>
                  <a:srgbClr val="2871B4"/>
                </a:solidFill>
                <a:latin typeface="Myriad Pro"/>
                <a:cs typeface="Myriad Pro"/>
              </a:rPr>
              <a:t>16</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13/12/2021</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onsultoria-estrategica.blogspot.com/2005/03/fines-y-objetivos.html"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fr.wikipedia.org/wiki/Fichier:EA_reflection_simulation.jpg" TargetMode="External"/><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ianshen.com/article/1564115572/" TargetMode="External"/><Relationship Id="rId11" Type="http://schemas.openxmlformats.org/officeDocument/2006/relationships/image" Target="../media/image21.png"/><Relationship Id="rId5" Type="http://schemas.openxmlformats.org/officeDocument/2006/relationships/image" Target="../media/image18.JPEG"/><Relationship Id="rId10" Type="http://schemas.openxmlformats.org/officeDocument/2006/relationships/hyperlink" Target="http://susnya.hu/tag/mysql-workbench/" TargetMode="External"/><Relationship Id="rId4" Type="http://schemas.openxmlformats.org/officeDocument/2006/relationships/hyperlink" Target="http://www.josegdf.net/2010/04/dia-editor-de-diagramas-libre.html" TargetMode="External"/><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750811" y="3694012"/>
            <a:ext cx="3416742" cy="1384995"/>
          </a:xfrm>
          <a:prstGeom prst="rect">
            <a:avLst/>
          </a:prstGeom>
        </p:spPr>
        <p:txBody>
          <a:bodyPr wrap="square">
            <a:spAutoFit/>
          </a:bodyPr>
          <a:lstStyle/>
          <a:p>
            <a:pPr algn="ctr"/>
            <a:r>
              <a:rPr lang="es-ES" sz="2800" b="1" dirty="0">
                <a:latin typeface="Calibri" pitchFamily="34" charset="0"/>
              </a:rPr>
              <a:t>DIAGRAMANDO EL MER CON ORACLE DATAMODELER</a:t>
            </a:r>
            <a:endParaRPr lang="es-CL" sz="2800" b="1" dirty="0">
              <a:latin typeface="Calibri"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Representando una Entidad</a:t>
            </a:r>
            <a:endParaRPr lang="es-ES_tradnl" sz="2800" dirty="0">
              <a:solidFill>
                <a:srgbClr val="FFFFFF"/>
              </a:solidFill>
            </a:endParaRPr>
          </a:p>
        </p:txBody>
      </p:sp>
      <p:sp>
        <p:nvSpPr>
          <p:cNvPr id="6" name="CuadroTexto 5">
            <a:extLst>
              <a:ext uri="{FF2B5EF4-FFF2-40B4-BE49-F238E27FC236}">
                <a16:creationId xmlns:a16="http://schemas.microsoft.com/office/drawing/2014/main" id="{63D3062A-332F-413E-961D-89663E9D39E8}"/>
              </a:ext>
            </a:extLst>
          </p:cNvPr>
          <p:cNvSpPr txBox="1"/>
          <p:nvPr/>
        </p:nvSpPr>
        <p:spPr>
          <a:xfrm>
            <a:off x="551468" y="1261367"/>
            <a:ext cx="8111764" cy="1200329"/>
          </a:xfrm>
          <a:prstGeom prst="rect">
            <a:avLst/>
          </a:prstGeom>
          <a:noFill/>
        </p:spPr>
        <p:txBody>
          <a:bodyPr wrap="square">
            <a:spAutoFit/>
          </a:bodyPr>
          <a:lstStyle/>
          <a:p>
            <a:pPr marL="285750" indent="-285750" algn="just">
              <a:buFont typeface="Wingdings" panose="05000000000000000000" pitchFamily="2" charset="2"/>
              <a:buChar char="§"/>
            </a:pPr>
            <a:r>
              <a:rPr lang="es-CL" dirty="0">
                <a:latin typeface="Arial" panose="020B0604020202020204" pitchFamily="34" charset="0"/>
                <a:cs typeface="Arial" panose="020B0604020202020204" pitchFamily="34" charset="0"/>
              </a:rPr>
              <a:t>Una vez que contamos con la Hoja de Trabajo, es momento de realizar la creación de una Entidad, bajo de la barra de herramientas, encontraremos una segunda barra que nos permitirá agregar entidades entre otras tareas (recordar esta barra de herramientas para el futuro).</a:t>
            </a:r>
          </a:p>
        </p:txBody>
      </p:sp>
      <p:pic>
        <p:nvPicPr>
          <p:cNvPr id="8" name="Imagen 7">
            <a:extLst>
              <a:ext uri="{FF2B5EF4-FFF2-40B4-BE49-F238E27FC236}">
                <a16:creationId xmlns:a16="http://schemas.microsoft.com/office/drawing/2014/main" id="{7CCE5470-BB84-40A4-857C-78FB1E9A4BB6}"/>
              </a:ext>
            </a:extLst>
          </p:cNvPr>
          <p:cNvPicPr>
            <a:picLocks noChangeAspect="1"/>
          </p:cNvPicPr>
          <p:nvPr/>
        </p:nvPicPr>
        <p:blipFill>
          <a:blip r:embed="rId3"/>
          <a:stretch>
            <a:fillRect/>
          </a:stretch>
        </p:blipFill>
        <p:spPr>
          <a:xfrm>
            <a:off x="4285917" y="2535561"/>
            <a:ext cx="4684276" cy="2991229"/>
          </a:xfrm>
          <a:prstGeom prst="rect">
            <a:avLst/>
          </a:prstGeom>
        </p:spPr>
      </p:pic>
      <p:sp>
        <p:nvSpPr>
          <p:cNvPr id="9" name="Flecha: a la derecha 8">
            <a:extLst>
              <a:ext uri="{FF2B5EF4-FFF2-40B4-BE49-F238E27FC236}">
                <a16:creationId xmlns:a16="http://schemas.microsoft.com/office/drawing/2014/main" id="{A623CF3A-1287-4A29-A812-38BC2BFDCD86}"/>
              </a:ext>
            </a:extLst>
          </p:cNvPr>
          <p:cNvSpPr/>
          <p:nvPr/>
        </p:nvSpPr>
        <p:spPr>
          <a:xfrm>
            <a:off x="3403908" y="3497447"/>
            <a:ext cx="774102" cy="45416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s-CL"/>
          </a:p>
        </p:txBody>
      </p:sp>
      <p:pic>
        <p:nvPicPr>
          <p:cNvPr id="3" name="Imagen 2">
            <a:extLst>
              <a:ext uri="{FF2B5EF4-FFF2-40B4-BE49-F238E27FC236}">
                <a16:creationId xmlns:a16="http://schemas.microsoft.com/office/drawing/2014/main" id="{941058B7-6E21-4F00-93C6-DC2F5A7623F9}"/>
              </a:ext>
            </a:extLst>
          </p:cNvPr>
          <p:cNvPicPr>
            <a:picLocks noChangeAspect="1"/>
          </p:cNvPicPr>
          <p:nvPr/>
        </p:nvPicPr>
        <p:blipFill>
          <a:blip r:embed="rId4"/>
          <a:stretch>
            <a:fillRect/>
          </a:stretch>
        </p:blipFill>
        <p:spPr>
          <a:xfrm>
            <a:off x="173807" y="2620402"/>
            <a:ext cx="3122194" cy="2662419"/>
          </a:xfrm>
          <a:prstGeom prst="rect">
            <a:avLst/>
          </a:prstGeom>
        </p:spPr>
      </p:pic>
    </p:spTree>
    <p:extLst>
      <p:ext uri="{BB962C8B-B14F-4D97-AF65-F5344CB8AC3E}">
        <p14:creationId xmlns:p14="http://schemas.microsoft.com/office/powerpoint/2010/main" val="221624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Tipos de Datos para los atributos</a:t>
            </a:r>
            <a:endParaRPr lang="es-ES_tradnl" sz="2800" dirty="0">
              <a:solidFill>
                <a:srgbClr val="FFFFFF"/>
              </a:solidFill>
            </a:endParaRPr>
          </a:p>
        </p:txBody>
      </p:sp>
      <p:graphicFrame>
        <p:nvGraphicFramePr>
          <p:cNvPr id="7" name="Group 91">
            <a:extLst>
              <a:ext uri="{FF2B5EF4-FFF2-40B4-BE49-F238E27FC236}">
                <a16:creationId xmlns:a16="http://schemas.microsoft.com/office/drawing/2014/main" id="{E5514C77-D639-4C36-B36E-51B11D695CC6}"/>
              </a:ext>
            </a:extLst>
          </p:cNvPr>
          <p:cNvGraphicFramePr>
            <a:graphicFrameLocks/>
          </p:cNvGraphicFramePr>
          <p:nvPr>
            <p:extLst>
              <p:ext uri="{D42A27DB-BD31-4B8C-83A1-F6EECF244321}">
                <p14:modId xmlns:p14="http://schemas.microsoft.com/office/powerpoint/2010/main" val="662247365"/>
              </p:ext>
            </p:extLst>
          </p:nvPr>
        </p:nvGraphicFramePr>
        <p:xfrm>
          <a:off x="603683" y="1554432"/>
          <a:ext cx="8253230" cy="3749136"/>
        </p:xfrm>
        <a:graphic>
          <a:graphicData uri="http://schemas.openxmlformats.org/drawingml/2006/table">
            <a:tbl>
              <a:tblPr>
                <a:tableStyleId>{775DCB02-9BB8-47FD-8907-85C794F793BA}</a:tableStyleId>
              </a:tblPr>
              <a:tblGrid>
                <a:gridCol w="2708593">
                  <a:extLst>
                    <a:ext uri="{9D8B030D-6E8A-4147-A177-3AD203B41FA5}">
                      <a16:colId xmlns:a16="http://schemas.microsoft.com/office/drawing/2014/main" val="20000"/>
                    </a:ext>
                  </a:extLst>
                </a:gridCol>
                <a:gridCol w="5544637">
                  <a:extLst>
                    <a:ext uri="{9D8B030D-6E8A-4147-A177-3AD203B41FA5}">
                      <a16:colId xmlns:a16="http://schemas.microsoft.com/office/drawing/2014/main" val="20001"/>
                    </a:ext>
                  </a:extLst>
                </a:gridCol>
              </a:tblGrid>
              <a:tr h="34810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800" b="1" u="none" strike="noStrike" cap="none" normalizeH="0" baseline="0" dirty="0">
                          <a:ln>
                            <a:noFill/>
                          </a:ln>
                          <a:solidFill>
                            <a:schemeClr val="tx1"/>
                          </a:solidFill>
                          <a:effectLst/>
                        </a:rPr>
                        <a:t>Tipo de Dato</a:t>
                      </a:r>
                      <a:endParaRPr kumimoji="0" lang="es-ES" sz="1800" b="1"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800" b="1" u="none" strike="noStrike" cap="none" normalizeH="0" baseline="0" dirty="0">
                          <a:ln>
                            <a:noFill/>
                          </a:ln>
                          <a:solidFill>
                            <a:schemeClr val="tx1"/>
                          </a:solidFill>
                          <a:effectLst/>
                        </a:rPr>
                        <a:t>Descripción</a:t>
                      </a:r>
                      <a:endParaRPr kumimoji="0" lang="es-ES" sz="1800" b="1"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0"/>
                  </a:ext>
                </a:extLst>
              </a:tr>
              <a:tr h="78321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VARCHAR2(tamaño)</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Tipo de dato de caracteres de longitud variable. Se debe especificar su tamaño. Tamaño mínimo: 1, tamaño máximo: 4000.</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1"/>
                  </a:ext>
                </a:extLst>
              </a:tr>
              <a:tr h="55115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CHAR[(tamaño)]</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Tipo de dato de caracteres de longitud fija. Su tamaño mínimo es 1 y el máximo es 2000.</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2"/>
                  </a:ext>
                </a:extLst>
              </a:tr>
              <a:tr h="124732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NUMBER(</a:t>
                      </a:r>
                      <a:r>
                        <a:rPr kumimoji="0" lang="es-MX" sz="1600" b="0" u="none" strike="noStrike" cap="none" normalizeH="0" baseline="0" dirty="0">
                          <a:ln>
                            <a:noFill/>
                          </a:ln>
                          <a:solidFill>
                            <a:schemeClr val="tx1"/>
                          </a:solidFill>
                          <a:effectLst/>
                        </a:rPr>
                        <a:t>precisión</a:t>
                      </a:r>
                      <a:r>
                        <a:rPr kumimoji="0" lang="es-ES" sz="1600" b="0" u="none" strike="noStrike" cap="none" normalizeH="0" baseline="0" dirty="0">
                          <a:ln>
                            <a:noFill/>
                          </a:ln>
                          <a:solidFill>
                            <a:schemeClr val="tx1"/>
                          </a:solidFill>
                          <a:effectLst/>
                        </a:rPr>
                        <a:t>,escala)</a:t>
                      </a:r>
                      <a:endParaRPr kumimoji="0" lang="es-ES" sz="1600" b="0" i="1"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Tipo de dato numérico de longitud variable. La precisión indica el largo total y la escala los decimales. Si no se indica la escala, el número será un valor entero. </a:t>
                      </a:r>
                    </a:p>
                    <a:p>
                      <a:pPr algn="just"/>
                      <a:r>
                        <a:rPr kumimoji="0" lang="es-ES" sz="1600" b="0" u="none" strike="noStrike" cap="none" normalizeH="0" baseline="0" dirty="0">
                          <a:ln>
                            <a:noFill/>
                          </a:ln>
                          <a:solidFill>
                            <a:schemeClr val="tx1"/>
                          </a:solidFill>
                          <a:effectLst/>
                        </a:rPr>
                        <a:t>El rango para la precisión va desde 1 a 38. El rango para la escala va desde -</a:t>
                      </a:r>
                      <a:r>
                        <a:rPr lang="en-US" sz="1600" b="0" kern="1200" baseline="0" dirty="0">
                          <a:solidFill>
                            <a:schemeClr val="tx1"/>
                          </a:solidFill>
                        </a:rPr>
                        <a:t>84 to 127.</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3"/>
                  </a:ext>
                </a:extLst>
              </a:tr>
              <a:tr h="3190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DATE</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Valores de fecha y hora.</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4"/>
                  </a:ext>
                </a:extLst>
              </a:tr>
              <a:tr h="3190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LONG</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600" b="0" u="none" strike="noStrike" cap="none" normalizeH="0" baseline="0" dirty="0">
                          <a:ln>
                            <a:noFill/>
                          </a:ln>
                          <a:solidFill>
                            <a:schemeClr val="tx1"/>
                          </a:solidFill>
                          <a:effectLst/>
                        </a:rPr>
                        <a:t>Dato de caracteres de longitud variable de hasta 2 gigabytes.</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marT="45728" marB="45728"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032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Tipos de Datos para los atributos</a:t>
            </a:r>
            <a:endParaRPr lang="es-ES_tradnl" sz="2800" dirty="0">
              <a:solidFill>
                <a:srgbClr val="FFFFFF"/>
              </a:solidFill>
            </a:endParaRPr>
          </a:p>
        </p:txBody>
      </p:sp>
      <p:graphicFrame>
        <p:nvGraphicFramePr>
          <p:cNvPr id="4" name="Group 91">
            <a:extLst>
              <a:ext uri="{FF2B5EF4-FFF2-40B4-BE49-F238E27FC236}">
                <a16:creationId xmlns:a16="http://schemas.microsoft.com/office/drawing/2014/main" id="{AFC0003D-09D0-4334-9783-DB416EFD7974}"/>
              </a:ext>
            </a:extLst>
          </p:cNvPr>
          <p:cNvGraphicFramePr>
            <a:graphicFrameLocks noGrp="1"/>
          </p:cNvGraphicFramePr>
          <p:nvPr>
            <p:ph idx="1"/>
            <p:extLst>
              <p:ext uri="{D42A27DB-BD31-4B8C-83A1-F6EECF244321}">
                <p14:modId xmlns:p14="http://schemas.microsoft.com/office/powerpoint/2010/main" val="930241630"/>
              </p:ext>
            </p:extLst>
          </p:nvPr>
        </p:nvGraphicFramePr>
        <p:xfrm>
          <a:off x="600449" y="1691343"/>
          <a:ext cx="8090789" cy="2438400"/>
        </p:xfrm>
        <a:graphic>
          <a:graphicData uri="http://schemas.openxmlformats.org/drawingml/2006/table">
            <a:tbl>
              <a:tblPr>
                <a:tableStyleId>{775DCB02-9BB8-47FD-8907-85C794F793BA}</a:tableStyleId>
              </a:tblPr>
              <a:tblGrid>
                <a:gridCol w="2583463">
                  <a:extLst>
                    <a:ext uri="{9D8B030D-6E8A-4147-A177-3AD203B41FA5}">
                      <a16:colId xmlns:a16="http://schemas.microsoft.com/office/drawing/2014/main" val="20000"/>
                    </a:ext>
                  </a:extLst>
                </a:gridCol>
                <a:gridCol w="5507326">
                  <a:extLst>
                    <a:ext uri="{9D8B030D-6E8A-4147-A177-3AD203B41FA5}">
                      <a16:colId xmlns:a16="http://schemas.microsoft.com/office/drawing/2014/main" val="20001"/>
                    </a:ext>
                  </a:extLst>
                </a:gridCol>
              </a:tblGrid>
              <a:tr h="32565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800" b="1" u="none" strike="noStrike" cap="none" normalizeH="0" baseline="0" dirty="0">
                          <a:ln>
                            <a:noFill/>
                          </a:ln>
                          <a:solidFill>
                            <a:schemeClr val="tx1"/>
                          </a:solidFill>
                          <a:effectLst/>
                        </a:rPr>
                        <a:t>Tipo de Dato</a:t>
                      </a:r>
                      <a:endParaRPr kumimoji="0" lang="es-E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ES" sz="1800" b="1" u="none" strike="noStrike" cap="none" normalizeH="0" baseline="0" dirty="0">
                          <a:ln>
                            <a:noFill/>
                          </a:ln>
                          <a:solidFill>
                            <a:schemeClr val="tx1"/>
                          </a:solidFill>
                          <a:effectLst/>
                        </a:rPr>
                        <a:t>Descripción</a:t>
                      </a:r>
                      <a:endParaRPr kumimoji="0" lang="es-ES" sz="1800" b="1" i="0" u="none" strike="noStrike" cap="none" normalizeH="0" baseline="0" dirty="0">
                        <a:ln>
                          <a:noFill/>
                        </a:ln>
                        <a:solidFill>
                          <a:schemeClr val="tx1"/>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0"/>
                  </a:ext>
                </a:extLst>
              </a:tr>
              <a:tr h="2985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CL" sz="1600" b="0" u="none" strike="noStrike" cap="none" normalizeH="0" baseline="0" dirty="0">
                          <a:ln>
                            <a:noFill/>
                          </a:ln>
                          <a:solidFill>
                            <a:schemeClr val="tx1"/>
                          </a:solidFill>
                          <a:effectLst/>
                        </a:rPr>
                        <a:t>CLOB</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CL" sz="1600" b="0" u="none" strike="noStrike" cap="none" normalizeH="0" baseline="0">
                          <a:ln>
                            <a:noFill/>
                          </a:ln>
                          <a:solidFill>
                            <a:schemeClr val="tx1"/>
                          </a:solidFill>
                          <a:effectLst/>
                        </a:rPr>
                        <a:t>Dato de caracteres de longitud variable de hasta 4 gigabytes.</a:t>
                      </a:r>
                      <a:endParaRPr kumimoji="0" lang="es-ES" sz="1600" b="0" i="0" u="none" strike="noStrike" cap="none" normalizeH="0" baseline="0">
                        <a:ln>
                          <a:noFill/>
                        </a:ln>
                        <a:solidFill>
                          <a:schemeClr val="tx1"/>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1"/>
                  </a:ext>
                </a:extLst>
              </a:tr>
              <a:tr h="2985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a:ln>
                            <a:noFill/>
                          </a:ln>
                          <a:solidFill>
                            <a:schemeClr val="tx1"/>
                          </a:solidFill>
                          <a:effectLst/>
                        </a:rPr>
                        <a:t>BLOB</a:t>
                      </a:r>
                      <a:endParaRPr kumimoji="0" lang="es-ES" sz="1600" b="0" i="0" u="none" strike="noStrike" cap="none" normalizeH="0" baseline="0">
                        <a:ln>
                          <a:noFill/>
                        </a:ln>
                        <a:solidFill>
                          <a:schemeClr val="tx1"/>
                        </a:solidFill>
                        <a:effectLst/>
                        <a:latin typeface="Arial" pitchFamily="34" charset="0"/>
                        <a:cs typeface="Arial" pitchFamily="34" charset="0"/>
                      </a:endParaRPr>
                    </a:p>
                  </a:txBody>
                  <a:tcPr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a:ln>
                            <a:noFill/>
                          </a:ln>
                          <a:solidFill>
                            <a:schemeClr val="tx1"/>
                          </a:solidFill>
                          <a:effectLst/>
                        </a:rPr>
                        <a:t>Dato binario de hasta 4 </a:t>
                      </a:r>
                      <a:r>
                        <a:rPr kumimoji="0" lang="es-ES" sz="1600" b="0" u="none" strike="noStrike" cap="none" normalizeH="0" baseline="0">
                          <a:ln>
                            <a:noFill/>
                          </a:ln>
                          <a:solidFill>
                            <a:schemeClr val="tx1"/>
                          </a:solidFill>
                          <a:effectLst/>
                        </a:rPr>
                        <a:t>gigabytes.</a:t>
                      </a:r>
                      <a:endParaRPr kumimoji="0" lang="es-ES" sz="1600" b="0" i="0" u="none" strike="noStrike" cap="none" normalizeH="0" baseline="0">
                        <a:ln>
                          <a:noFill/>
                        </a:ln>
                        <a:solidFill>
                          <a:schemeClr val="tx1"/>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2"/>
                  </a:ext>
                </a:extLst>
              </a:tr>
              <a:tr h="2985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a:ln>
                            <a:noFill/>
                          </a:ln>
                          <a:solidFill>
                            <a:schemeClr val="tx1"/>
                          </a:solidFill>
                          <a:effectLst/>
                        </a:rPr>
                        <a:t>BFILE</a:t>
                      </a:r>
                      <a:endParaRPr kumimoji="0" lang="es-ES" sz="1600" b="0" i="0" u="none" strike="noStrike" cap="none" normalizeH="0" baseline="0">
                        <a:ln>
                          <a:noFill/>
                        </a:ln>
                        <a:solidFill>
                          <a:schemeClr val="tx1"/>
                        </a:solidFill>
                        <a:effectLst/>
                        <a:latin typeface="Arial" pitchFamily="34" charset="0"/>
                        <a:cs typeface="Arial" pitchFamily="34" charset="0"/>
                      </a:endParaRPr>
                    </a:p>
                  </a:txBody>
                  <a:tcPr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dirty="0">
                          <a:ln>
                            <a:noFill/>
                          </a:ln>
                          <a:solidFill>
                            <a:schemeClr val="tx1"/>
                          </a:solidFill>
                          <a:effectLst/>
                        </a:rPr>
                        <a:t>Dato binario almacenado fuera de la BD; de hasta </a:t>
                      </a:r>
                      <a:r>
                        <a:rPr kumimoji="0" lang="es-ES" sz="1600" b="0" u="none" strike="noStrike" cap="none" normalizeH="0" baseline="0" dirty="0">
                          <a:ln>
                            <a:noFill/>
                          </a:ln>
                          <a:solidFill>
                            <a:schemeClr val="tx1"/>
                          </a:solidFill>
                          <a:effectLst/>
                        </a:rPr>
                        <a:t>4 gigabytes.</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3"/>
                  </a:ext>
                </a:extLst>
              </a:tr>
              <a:tr h="9498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dirty="0">
                          <a:ln>
                            <a:noFill/>
                          </a:ln>
                          <a:solidFill>
                            <a:schemeClr val="tx1"/>
                          </a:solidFill>
                          <a:effectLst/>
                        </a:rPr>
                        <a:t>TIMESTAMP [(precisión)]</a:t>
                      </a:r>
                      <a:endParaRPr kumimoji="0" lang="es-ES" sz="1600" b="0" u="none" strike="noStrike" cap="none" normalizeH="0" baseline="0" dirty="0">
                        <a:ln>
                          <a:noFill/>
                        </a:ln>
                        <a:solidFill>
                          <a:schemeClr val="tx1"/>
                        </a:solidFill>
                        <a:effectLst/>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horzOverflow="overflow"/>
                </a:tc>
                <a:tc>
                  <a:txBody>
                    <a:bodyPr/>
                    <a:lstStyle/>
                    <a:p>
                      <a:pPr marL="0" marR="0" lvl="0" indent="0" algn="just"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s-MX" sz="1600" b="0" u="none" strike="noStrike" cap="none" normalizeH="0" baseline="0" dirty="0">
                          <a:ln>
                            <a:noFill/>
                          </a:ln>
                          <a:solidFill>
                            <a:schemeClr val="tx1"/>
                          </a:solidFill>
                          <a:effectLst/>
                        </a:rPr>
                        <a:t>Es una extensión de DATE, almacena año, mes, día, hora, minuto, segundo y fracción de segundo. La precisión indica el número de dígitos para la fracción de segundos. El rango es de 0 a 9 y el valor por defecto es 6.</a:t>
                      </a:r>
                      <a:endParaRPr kumimoji="0" lang="es-ES" sz="1600" b="0" i="0" u="none" strike="noStrike" cap="none" normalizeH="0" baseline="0" dirty="0">
                        <a:ln>
                          <a:noFill/>
                        </a:ln>
                        <a:solidFill>
                          <a:schemeClr val="tx1"/>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839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Representando los Atributos</a:t>
            </a:r>
            <a:endParaRPr lang="es-ES_tradnl" sz="2800" dirty="0">
              <a:solidFill>
                <a:srgbClr val="FFFFFF"/>
              </a:solidFill>
            </a:endParaRPr>
          </a:p>
        </p:txBody>
      </p:sp>
      <p:pic>
        <p:nvPicPr>
          <p:cNvPr id="4" name="Imagen 3">
            <a:extLst>
              <a:ext uri="{FF2B5EF4-FFF2-40B4-BE49-F238E27FC236}">
                <a16:creationId xmlns:a16="http://schemas.microsoft.com/office/drawing/2014/main" id="{CCFF153C-776F-440B-80BC-7A08F270B56D}"/>
              </a:ext>
            </a:extLst>
          </p:cNvPr>
          <p:cNvPicPr>
            <a:picLocks noChangeAspect="1"/>
          </p:cNvPicPr>
          <p:nvPr/>
        </p:nvPicPr>
        <p:blipFill>
          <a:blip r:embed="rId3"/>
          <a:stretch>
            <a:fillRect/>
          </a:stretch>
        </p:blipFill>
        <p:spPr>
          <a:xfrm>
            <a:off x="646950" y="1228724"/>
            <a:ext cx="8011743" cy="4655881"/>
          </a:xfrm>
          <a:prstGeom prst="rect">
            <a:avLst/>
          </a:prstGeom>
        </p:spPr>
      </p:pic>
    </p:spTree>
    <p:extLst>
      <p:ext uri="{BB962C8B-B14F-4D97-AF65-F5344CB8AC3E}">
        <p14:creationId xmlns:p14="http://schemas.microsoft.com/office/powerpoint/2010/main" val="185760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Representando los Atributos</a:t>
            </a:r>
            <a:endParaRPr lang="es-ES_tradnl" sz="2800" dirty="0">
              <a:solidFill>
                <a:srgbClr val="FFFFFF"/>
              </a:solidFill>
            </a:endParaRPr>
          </a:p>
        </p:txBody>
      </p:sp>
      <p:pic>
        <p:nvPicPr>
          <p:cNvPr id="6" name="Imagen 5">
            <a:extLst>
              <a:ext uri="{FF2B5EF4-FFF2-40B4-BE49-F238E27FC236}">
                <a16:creationId xmlns:a16="http://schemas.microsoft.com/office/drawing/2014/main" id="{154DDF40-026E-40ED-BEBF-ADC18BB41AFF}"/>
              </a:ext>
            </a:extLst>
          </p:cNvPr>
          <p:cNvPicPr>
            <a:picLocks noChangeAspect="1"/>
          </p:cNvPicPr>
          <p:nvPr/>
        </p:nvPicPr>
        <p:blipFill>
          <a:blip r:embed="rId3"/>
          <a:stretch>
            <a:fillRect/>
          </a:stretch>
        </p:blipFill>
        <p:spPr>
          <a:xfrm>
            <a:off x="628649" y="1127460"/>
            <a:ext cx="8062589" cy="5151099"/>
          </a:xfrm>
          <a:prstGeom prst="rect">
            <a:avLst/>
          </a:prstGeom>
        </p:spPr>
      </p:pic>
    </p:spTree>
    <p:extLst>
      <p:ext uri="{BB962C8B-B14F-4D97-AF65-F5344CB8AC3E}">
        <p14:creationId xmlns:p14="http://schemas.microsoft.com/office/powerpoint/2010/main" val="341699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646950" y="579441"/>
            <a:ext cx="7572375" cy="453970"/>
          </a:xfrm>
          <a:prstGeom prst="rect">
            <a:avLst/>
          </a:prstGeom>
          <a:noFill/>
        </p:spPr>
        <p:txBody>
          <a:bodyPr wrap="square" rtlCol="0">
            <a:spAutoFit/>
          </a:bodyPr>
          <a:lstStyle/>
          <a:p>
            <a:pPr algn="r"/>
            <a:r>
              <a:rPr lang="es-419" sz="2350" dirty="0">
                <a:solidFill>
                  <a:srgbClr val="FFFFFF"/>
                </a:solidFill>
              </a:rPr>
              <a:t>Representando la opcionalidad y obligatoriedad del atributo</a:t>
            </a:r>
            <a:endParaRPr lang="es-ES_tradnl" sz="2350" dirty="0">
              <a:solidFill>
                <a:srgbClr val="FFFFFF"/>
              </a:solidFill>
            </a:endParaRPr>
          </a:p>
        </p:txBody>
      </p:sp>
      <p:pic>
        <p:nvPicPr>
          <p:cNvPr id="8" name="Imagen 7">
            <a:extLst>
              <a:ext uri="{FF2B5EF4-FFF2-40B4-BE49-F238E27FC236}">
                <a16:creationId xmlns:a16="http://schemas.microsoft.com/office/drawing/2014/main" id="{A3F3931C-9990-46EE-836C-61BE6F10FA71}"/>
              </a:ext>
            </a:extLst>
          </p:cNvPr>
          <p:cNvPicPr>
            <a:picLocks noChangeAspect="1"/>
          </p:cNvPicPr>
          <p:nvPr/>
        </p:nvPicPr>
        <p:blipFill>
          <a:blip r:embed="rId3"/>
          <a:stretch>
            <a:fillRect/>
          </a:stretch>
        </p:blipFill>
        <p:spPr>
          <a:xfrm>
            <a:off x="286980" y="1300156"/>
            <a:ext cx="6704634" cy="4257688"/>
          </a:xfrm>
          <a:prstGeom prst="rect">
            <a:avLst/>
          </a:prstGeom>
        </p:spPr>
      </p:pic>
      <p:pic>
        <p:nvPicPr>
          <p:cNvPr id="13" name="Imagen 12">
            <a:extLst>
              <a:ext uri="{FF2B5EF4-FFF2-40B4-BE49-F238E27FC236}">
                <a16:creationId xmlns:a16="http://schemas.microsoft.com/office/drawing/2014/main" id="{502718BB-459D-4276-9F54-623082F4621E}"/>
              </a:ext>
            </a:extLst>
          </p:cNvPr>
          <p:cNvPicPr>
            <a:picLocks noChangeAspect="1"/>
          </p:cNvPicPr>
          <p:nvPr/>
        </p:nvPicPr>
        <p:blipFill>
          <a:blip r:embed="rId4"/>
          <a:stretch>
            <a:fillRect/>
          </a:stretch>
        </p:blipFill>
        <p:spPr>
          <a:xfrm>
            <a:off x="7067550" y="2396323"/>
            <a:ext cx="2076450" cy="1390650"/>
          </a:xfrm>
          <a:prstGeom prst="rect">
            <a:avLst/>
          </a:prstGeom>
        </p:spPr>
      </p:pic>
    </p:spTree>
    <p:extLst>
      <p:ext uri="{BB962C8B-B14F-4D97-AF65-F5344CB8AC3E}">
        <p14:creationId xmlns:p14="http://schemas.microsoft.com/office/powerpoint/2010/main" val="253623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646950" y="579441"/>
            <a:ext cx="7572375" cy="453970"/>
          </a:xfrm>
          <a:prstGeom prst="rect">
            <a:avLst/>
          </a:prstGeom>
          <a:noFill/>
        </p:spPr>
        <p:txBody>
          <a:bodyPr wrap="square" rtlCol="0">
            <a:spAutoFit/>
          </a:bodyPr>
          <a:lstStyle/>
          <a:p>
            <a:pPr algn="r"/>
            <a:r>
              <a:rPr lang="es-419" sz="2350" dirty="0">
                <a:solidFill>
                  <a:srgbClr val="FFFFFF"/>
                </a:solidFill>
              </a:rPr>
              <a:t>Representando el identificador único de una entidad</a:t>
            </a:r>
            <a:endParaRPr lang="es-ES_tradnl" sz="2350" dirty="0">
              <a:solidFill>
                <a:srgbClr val="FFFFFF"/>
              </a:solidFill>
            </a:endParaRPr>
          </a:p>
        </p:txBody>
      </p:sp>
      <p:pic>
        <p:nvPicPr>
          <p:cNvPr id="3" name="Imagen 2">
            <a:extLst>
              <a:ext uri="{FF2B5EF4-FFF2-40B4-BE49-F238E27FC236}">
                <a16:creationId xmlns:a16="http://schemas.microsoft.com/office/drawing/2014/main" id="{4B6A7004-2E3C-439B-8BB0-01CD04A91741}"/>
              </a:ext>
            </a:extLst>
          </p:cNvPr>
          <p:cNvPicPr>
            <a:picLocks noChangeAspect="1"/>
          </p:cNvPicPr>
          <p:nvPr/>
        </p:nvPicPr>
        <p:blipFill>
          <a:blip r:embed="rId3"/>
          <a:stretch>
            <a:fillRect/>
          </a:stretch>
        </p:blipFill>
        <p:spPr>
          <a:xfrm>
            <a:off x="646950" y="1195435"/>
            <a:ext cx="7964051" cy="4992301"/>
          </a:xfrm>
          <a:prstGeom prst="rect">
            <a:avLst/>
          </a:prstGeom>
        </p:spPr>
      </p:pic>
    </p:spTree>
    <p:extLst>
      <p:ext uri="{BB962C8B-B14F-4D97-AF65-F5344CB8AC3E}">
        <p14:creationId xmlns:p14="http://schemas.microsoft.com/office/powerpoint/2010/main" val="150434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646950" y="579441"/>
            <a:ext cx="7572375" cy="453970"/>
          </a:xfrm>
          <a:prstGeom prst="rect">
            <a:avLst/>
          </a:prstGeom>
          <a:noFill/>
        </p:spPr>
        <p:txBody>
          <a:bodyPr wrap="square" rtlCol="0">
            <a:spAutoFit/>
          </a:bodyPr>
          <a:lstStyle/>
          <a:p>
            <a:pPr algn="r"/>
            <a:r>
              <a:rPr lang="es-419" sz="2350" dirty="0">
                <a:solidFill>
                  <a:srgbClr val="FFFFFF"/>
                </a:solidFill>
              </a:rPr>
              <a:t>Representando las relaciones entre entidades</a:t>
            </a:r>
            <a:endParaRPr lang="es-ES_tradnl" sz="2350" dirty="0">
              <a:solidFill>
                <a:srgbClr val="FFFFFF"/>
              </a:solidFill>
            </a:endParaRPr>
          </a:p>
        </p:txBody>
      </p:sp>
      <p:pic>
        <p:nvPicPr>
          <p:cNvPr id="4" name="Imagen 3">
            <a:extLst>
              <a:ext uri="{FF2B5EF4-FFF2-40B4-BE49-F238E27FC236}">
                <a16:creationId xmlns:a16="http://schemas.microsoft.com/office/drawing/2014/main" id="{E0F5A500-E7BA-4D62-A8B0-FB731295E597}"/>
              </a:ext>
            </a:extLst>
          </p:cNvPr>
          <p:cNvPicPr>
            <a:picLocks noChangeAspect="1"/>
          </p:cNvPicPr>
          <p:nvPr/>
        </p:nvPicPr>
        <p:blipFill>
          <a:blip r:embed="rId3"/>
          <a:stretch>
            <a:fillRect/>
          </a:stretch>
        </p:blipFill>
        <p:spPr>
          <a:xfrm>
            <a:off x="5175349" y="2570563"/>
            <a:ext cx="2894176" cy="686753"/>
          </a:xfrm>
          <a:prstGeom prst="rect">
            <a:avLst/>
          </a:prstGeom>
        </p:spPr>
      </p:pic>
      <p:sp>
        <p:nvSpPr>
          <p:cNvPr id="5" name="Marcador de texto 2">
            <a:extLst>
              <a:ext uri="{FF2B5EF4-FFF2-40B4-BE49-F238E27FC236}">
                <a16:creationId xmlns:a16="http://schemas.microsoft.com/office/drawing/2014/main" id="{F8E0A72B-1F84-4565-AB78-42CCAEDE4926}"/>
              </a:ext>
            </a:extLst>
          </p:cNvPr>
          <p:cNvSpPr txBox="1">
            <a:spLocks/>
          </p:cNvSpPr>
          <p:nvPr/>
        </p:nvSpPr>
        <p:spPr>
          <a:xfrm>
            <a:off x="646950" y="1430377"/>
            <a:ext cx="8236895" cy="47490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
            </a:pPr>
            <a:r>
              <a:rPr lang="es-ES" sz="1800" dirty="0">
                <a:latin typeface="Arial" panose="020B0604020202020204" pitchFamily="34" charset="0"/>
                <a:cs typeface="Arial" panose="020B0604020202020204" pitchFamily="34" charset="0"/>
              </a:rPr>
              <a:t>M:N</a:t>
            </a:r>
          </a:p>
          <a:p>
            <a:pPr>
              <a:buFont typeface="Wingdings" panose="05000000000000000000" pitchFamily="2" charset="2"/>
              <a:buChar char="§"/>
            </a:pPr>
            <a:r>
              <a:rPr lang="es-ES" sz="1800" dirty="0">
                <a:latin typeface="Arial" panose="020B0604020202020204" pitchFamily="34" charset="0"/>
                <a:cs typeface="Arial" panose="020B0604020202020204" pitchFamily="34" charset="0"/>
              </a:rPr>
              <a:t>1:N</a:t>
            </a:r>
          </a:p>
          <a:p>
            <a:pPr>
              <a:buFont typeface="Wingdings" panose="05000000000000000000" pitchFamily="2" charset="2"/>
              <a:buChar char="§"/>
            </a:pPr>
            <a:r>
              <a:rPr lang="es-ES" sz="1800" dirty="0">
                <a:latin typeface="Arial" panose="020B0604020202020204" pitchFamily="34" charset="0"/>
                <a:cs typeface="Arial" panose="020B0604020202020204" pitchFamily="34" charset="0"/>
              </a:rPr>
              <a:t>Nueva Identificación de la relación 1:N</a:t>
            </a:r>
          </a:p>
          <a:p>
            <a:pPr>
              <a:buFont typeface="Wingdings" panose="05000000000000000000" pitchFamily="2" charset="2"/>
              <a:buChar char="§"/>
            </a:pPr>
            <a:r>
              <a:rPr lang="es-ES" sz="1800" dirty="0">
                <a:latin typeface="Arial" panose="020B0604020202020204" pitchFamily="34" charset="0"/>
                <a:cs typeface="Arial" panose="020B0604020202020204" pitchFamily="34" charset="0"/>
              </a:rPr>
              <a:t>1:1</a:t>
            </a:r>
          </a:p>
        </p:txBody>
      </p:sp>
      <p:pic>
        <p:nvPicPr>
          <p:cNvPr id="7" name="Imagen 6">
            <a:extLst>
              <a:ext uri="{FF2B5EF4-FFF2-40B4-BE49-F238E27FC236}">
                <a16:creationId xmlns:a16="http://schemas.microsoft.com/office/drawing/2014/main" id="{A1B556A5-086A-4FD7-9D8D-CA5B3E5AE854}"/>
              </a:ext>
            </a:extLst>
          </p:cNvPr>
          <p:cNvPicPr>
            <a:picLocks noChangeAspect="1"/>
          </p:cNvPicPr>
          <p:nvPr/>
        </p:nvPicPr>
        <p:blipFill>
          <a:blip r:embed="rId4"/>
          <a:stretch>
            <a:fillRect/>
          </a:stretch>
        </p:blipFill>
        <p:spPr>
          <a:xfrm>
            <a:off x="4922224" y="3437265"/>
            <a:ext cx="3400425" cy="2562225"/>
          </a:xfrm>
          <a:prstGeom prst="rect">
            <a:avLst/>
          </a:prstGeom>
        </p:spPr>
      </p:pic>
    </p:spTree>
    <p:extLst>
      <p:ext uri="{BB962C8B-B14F-4D97-AF65-F5344CB8AC3E}">
        <p14:creationId xmlns:p14="http://schemas.microsoft.com/office/powerpoint/2010/main" val="741262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646950" y="579441"/>
            <a:ext cx="7572375" cy="400110"/>
          </a:xfrm>
          <a:prstGeom prst="rect">
            <a:avLst/>
          </a:prstGeom>
          <a:noFill/>
        </p:spPr>
        <p:txBody>
          <a:bodyPr wrap="square" rtlCol="0">
            <a:spAutoFit/>
          </a:bodyPr>
          <a:lstStyle/>
          <a:p>
            <a:pPr algn="r"/>
            <a:r>
              <a:rPr lang="es-419" sz="2000" dirty="0">
                <a:solidFill>
                  <a:srgbClr val="FFFFFF"/>
                </a:solidFill>
              </a:rPr>
              <a:t>Representando las cardinalidades mínimas y máximas de las relaciones</a:t>
            </a:r>
            <a:endParaRPr lang="es-ES_tradnl" sz="2000" dirty="0">
              <a:solidFill>
                <a:srgbClr val="FFFFFF"/>
              </a:solidFill>
            </a:endParaRPr>
          </a:p>
        </p:txBody>
      </p:sp>
      <p:pic>
        <p:nvPicPr>
          <p:cNvPr id="14" name="Imagen 13">
            <a:extLst>
              <a:ext uri="{FF2B5EF4-FFF2-40B4-BE49-F238E27FC236}">
                <a16:creationId xmlns:a16="http://schemas.microsoft.com/office/drawing/2014/main" id="{ED282F33-B10F-492D-A779-554D567D361E}"/>
              </a:ext>
            </a:extLst>
          </p:cNvPr>
          <p:cNvPicPr>
            <a:picLocks noChangeAspect="1"/>
          </p:cNvPicPr>
          <p:nvPr/>
        </p:nvPicPr>
        <p:blipFill>
          <a:blip r:embed="rId3"/>
          <a:stretch>
            <a:fillRect/>
          </a:stretch>
        </p:blipFill>
        <p:spPr>
          <a:xfrm>
            <a:off x="1034322" y="1118797"/>
            <a:ext cx="7315200" cy="5010150"/>
          </a:xfrm>
          <a:prstGeom prst="rect">
            <a:avLst/>
          </a:prstGeom>
        </p:spPr>
      </p:pic>
    </p:spTree>
    <p:extLst>
      <p:ext uri="{BB962C8B-B14F-4D97-AF65-F5344CB8AC3E}">
        <p14:creationId xmlns:p14="http://schemas.microsoft.com/office/powerpoint/2010/main" val="17078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Resumen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15888" y="1445383"/>
            <a:ext cx="8145194" cy="2336024"/>
          </a:xfrm>
          <a:prstGeom prst="rect">
            <a:avLst/>
          </a:prstGeom>
          <a:noFill/>
        </p:spPr>
        <p:txBody>
          <a:bodyPr wrap="square" rtlCol="0">
            <a:spAutoFit/>
          </a:bodyPr>
          <a:lstStyle/>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dio a conocer la Herramienta Case Oracle Data Modeler.</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representó una entidad dentro del programa.</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representó atributos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conocieron los tipos de datos frecuentemente usados para los atributos.</a:t>
            </a:r>
            <a:endParaRPr lang="es-CL" sz="1800"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representó la obligatoriedad y opcionalidad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representó el UID de una entidad dentro del programa.</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Se representó relaciones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representó las cardinalidades mínimas y máximas de las relaciones dentro del programa.</a:t>
            </a:r>
            <a:endParaRPr lang="es-CL" sz="1800" dirty="0">
              <a:latin typeface="Arial" panose="020B0604020202020204" pitchFamily="34" charset="0"/>
              <a:cs typeface="Arial" panose="020B0604020202020204" pitchFamily="34" charset="0"/>
            </a:endParaRPr>
          </a:p>
        </p:txBody>
      </p:sp>
      <p:pic>
        <p:nvPicPr>
          <p:cNvPr id="5" name="Picture 2" descr="http://1.bp.blogspot.com/_RqJDNYG54ms/Sw8Xel4RxEI/AAAAAAAAAAM/YsM0M1Y291A/s320/20080616-20080614-Trab%2520cooperativo.jpg">
            <a:extLst>
              <a:ext uri="{FF2B5EF4-FFF2-40B4-BE49-F238E27FC236}">
                <a16:creationId xmlns:a16="http://schemas.microsoft.com/office/drawing/2014/main" id="{90DFE86D-A36B-4468-9AF4-ADD99339E65E}"/>
              </a:ext>
            </a:extLst>
          </p:cNvPr>
          <p:cNvPicPr>
            <a:picLocks noChangeAspect="1" noChangeArrowheads="1"/>
          </p:cNvPicPr>
          <p:nvPr/>
        </p:nvPicPr>
        <p:blipFill>
          <a:blip r:embed="rId2" cstate="print"/>
          <a:srcRect/>
          <a:stretch>
            <a:fillRect/>
          </a:stretch>
        </p:blipFill>
        <p:spPr bwMode="auto">
          <a:xfrm>
            <a:off x="6498634" y="4347877"/>
            <a:ext cx="2129478" cy="2129479"/>
          </a:xfrm>
          <a:prstGeom prst="rect">
            <a:avLst/>
          </a:prstGeom>
          <a:noFill/>
        </p:spPr>
      </p:pic>
    </p:spTree>
    <p:extLst>
      <p:ext uri="{BB962C8B-B14F-4D97-AF65-F5344CB8AC3E}">
        <p14:creationId xmlns:p14="http://schemas.microsoft.com/office/powerpoint/2010/main" val="37268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Objetivos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893058"/>
            <a:ext cx="8145194" cy="2336024"/>
          </a:xfrm>
          <a:prstGeom prst="rect">
            <a:avLst/>
          </a:prstGeom>
          <a:noFill/>
        </p:spPr>
        <p:txBody>
          <a:bodyPr wrap="square" rtlCol="0">
            <a:spAutoFit/>
          </a:bodyPr>
          <a:lstStyle/>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Conocer la Herramienta Case Oracle Data Modeler.</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Representar una entidad dentro del programa.</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Representar atributos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Conocer los tipos de datos frecuentemente usados para los atributos.</a:t>
            </a:r>
            <a:endParaRPr lang="es-CL" sz="1800"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Representar la obligatoriedad y opcionalidad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Representar el UID de una entidad dentro del programa.</a:t>
            </a:r>
          </a:p>
          <a:p>
            <a:pPr marL="285750" indent="-285750" algn="just">
              <a:lnSpc>
                <a:spcPct val="90000"/>
              </a:lnSpc>
              <a:buFont typeface="Wingdings" panose="05000000000000000000" pitchFamily="2" charset="2"/>
              <a:buChar char="§"/>
            </a:pPr>
            <a:r>
              <a:rPr lang="es-CL" sz="1800" dirty="0">
                <a:latin typeface="Arial" panose="020B0604020202020204" pitchFamily="34" charset="0"/>
                <a:cs typeface="Arial" panose="020B0604020202020204" pitchFamily="34" charset="0"/>
              </a:rPr>
              <a:t>Representar relaciones dentro del programa.</a:t>
            </a:r>
          </a:p>
          <a:p>
            <a:pPr marL="285750" indent="-28575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Representar las cardinalidades mínimas y máximas de las relaciones dentro del programa.</a:t>
            </a:r>
            <a:endParaRPr lang="es-CL" sz="1800" dirty="0">
              <a:latin typeface="Arial" panose="020B0604020202020204" pitchFamily="34" charset="0"/>
              <a:cs typeface="Arial" panose="020B0604020202020204" pitchFamily="34" charset="0"/>
            </a:endParaRPr>
          </a:p>
        </p:txBody>
      </p:sp>
      <p:pic>
        <p:nvPicPr>
          <p:cNvPr id="8" name="Imagen 7" descr="Icono&#10;&#10;Descripción generada automáticamente">
            <a:extLst>
              <a:ext uri="{FF2B5EF4-FFF2-40B4-BE49-F238E27FC236}">
                <a16:creationId xmlns:a16="http://schemas.microsoft.com/office/drawing/2014/main" id="{79CA5C71-61FD-4C9F-81BD-E2BDED1DDE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884" y="3872197"/>
            <a:ext cx="2173365" cy="2021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Conociendo Herramientas Case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2557623"/>
          </a:xfrm>
          <a:prstGeom prst="rect">
            <a:avLst/>
          </a:prstGeom>
          <a:noFill/>
        </p:spPr>
        <p:txBody>
          <a:bodyPr wrap="square" rtlCol="0">
            <a:spAutoFit/>
          </a:bodyPr>
          <a:lstStyle/>
          <a:p>
            <a:pPr marL="609600" indent="-609600" algn="just">
              <a:buFont typeface="Wingdings" panose="05000000000000000000" pitchFamily="2" charset="2"/>
              <a:buChar char="§"/>
            </a:pPr>
            <a:r>
              <a:rPr lang="es-ES" sz="1800" dirty="0">
                <a:latin typeface="Arial" panose="020B0604020202020204" pitchFamily="34" charset="0"/>
                <a:cs typeface="Arial" panose="020B0604020202020204" pitchFamily="34" charset="0"/>
              </a:rPr>
              <a:t>¿Qué son las Herramientas Case?</a:t>
            </a:r>
          </a:p>
          <a:p>
            <a:pPr marL="1066800" lvl="1" indent="-609600" algn="just">
              <a:buFont typeface="Wingdings" panose="05000000000000000000" pitchFamily="2" charset="2"/>
              <a:buChar char="§"/>
            </a:pPr>
            <a:r>
              <a:rPr lang="es-MX" dirty="0">
                <a:latin typeface="Arial" panose="020B0604020202020204" pitchFamily="34" charset="0"/>
                <a:cs typeface="Arial" panose="020B0604020202020204" pitchFamily="34" charset="0"/>
              </a:rPr>
              <a:t>Se puede definir a las Herramientas CASE como un conjunto de programas y ayudas que dan asistencia a los analistas, ingenieros de software y desarrolladores, durante todos los pasos del Ciclo de Vida de desarrollo de un Software. Como es sabido, los estados en el Ciclo de Vida de desarrollo de un Software son: Investigación Preliminar, Análisis, Diseño, Implementación e Instalación.</a:t>
            </a:r>
            <a:endParaRPr lang="es-ES"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endParaRPr lang="es-ES" sz="1800"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3ECDE16-D9CB-4688-B951-9E5D7A9BB4EC}"/>
              </a:ext>
            </a:extLst>
          </p:cNvPr>
          <p:cNvPicPr>
            <a:picLocks noChangeAspect="1"/>
          </p:cNvPicPr>
          <p:nvPr/>
        </p:nvPicPr>
        <p:blipFill>
          <a:blip r:embed="rId3"/>
          <a:stretch>
            <a:fillRect/>
          </a:stretch>
        </p:blipFill>
        <p:spPr>
          <a:xfrm>
            <a:off x="4417949" y="3934000"/>
            <a:ext cx="4127349" cy="2557623"/>
          </a:xfrm>
          <a:prstGeom prst="rect">
            <a:avLst/>
          </a:prstGeom>
        </p:spPr>
      </p:pic>
    </p:spTree>
    <p:extLst>
      <p:ext uri="{BB962C8B-B14F-4D97-AF65-F5344CB8AC3E}">
        <p14:creationId xmlns:p14="http://schemas.microsoft.com/office/powerpoint/2010/main" val="29610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Conociendo Herramientas Case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3388620"/>
          </a:xfrm>
          <a:prstGeom prst="rect">
            <a:avLst/>
          </a:prstGeom>
          <a:noFill/>
        </p:spPr>
        <p:txBody>
          <a:bodyPr wrap="square" rtlCol="0">
            <a:spAutoFit/>
          </a:bodyPr>
          <a:lstStyle/>
          <a:p>
            <a:pPr marL="285750" indent="-285750" algn="just">
              <a:buFont typeface="Wingdings" panose="05000000000000000000" pitchFamily="2" charset="2"/>
              <a:buChar char="§"/>
            </a:pPr>
            <a:r>
              <a:rPr lang="es-CL" dirty="0">
                <a:latin typeface="Arial" panose="020B0604020202020204" pitchFamily="34" charset="0"/>
                <a:cs typeface="Arial" panose="020B0604020202020204" pitchFamily="34" charset="0"/>
              </a:rPr>
              <a:t>En la actualidad existen diversas herramientas que permiten el desarrollo del modelado de una base de datos, en el mercado de software podemos encontrar herramientas como:</a:t>
            </a:r>
          </a:p>
          <a:p>
            <a:pPr marL="742950" lvl="1" indent="-285750" algn="just">
              <a:buFont typeface="Courier New" panose="02070309020205020404" pitchFamily="49" charset="0"/>
              <a:buChar char="o"/>
            </a:pPr>
            <a:r>
              <a:rPr lang="es-CL" dirty="0">
                <a:latin typeface="Arial" panose="020B0604020202020204" pitchFamily="34" charset="0"/>
                <a:cs typeface="Arial" panose="020B0604020202020204" pitchFamily="34" charset="0"/>
              </a:rPr>
              <a:t>DIA.</a:t>
            </a:r>
          </a:p>
          <a:p>
            <a:pPr marL="742950" lvl="1" indent="-285750" algn="just">
              <a:buFont typeface="Courier New" panose="02070309020205020404" pitchFamily="49" charset="0"/>
              <a:buChar char="o"/>
            </a:pPr>
            <a:r>
              <a:rPr lang="es-CL" dirty="0">
                <a:latin typeface="Arial" panose="020B0604020202020204" pitchFamily="34" charset="0"/>
                <a:cs typeface="Arial" panose="020B0604020202020204" pitchFamily="34" charset="0"/>
              </a:rPr>
              <a:t>ORACLE Developer DataModeler.</a:t>
            </a:r>
          </a:p>
          <a:p>
            <a:pPr marL="742950" lvl="1" indent="-285750" algn="just">
              <a:buFont typeface="Courier New" panose="02070309020205020404" pitchFamily="49" charset="0"/>
              <a:buChar char="o"/>
            </a:pPr>
            <a:r>
              <a:rPr lang="es-CL" dirty="0">
                <a:latin typeface="Arial" panose="020B0604020202020204" pitchFamily="34" charset="0"/>
                <a:cs typeface="Arial" panose="020B0604020202020204" pitchFamily="34" charset="0"/>
              </a:rPr>
              <a:t>Enterprise </a:t>
            </a:r>
            <a:r>
              <a:rPr lang="es-CL" dirty="0" err="1">
                <a:latin typeface="Arial" panose="020B0604020202020204" pitchFamily="34" charset="0"/>
                <a:cs typeface="Arial" panose="020B0604020202020204" pitchFamily="34" charset="0"/>
              </a:rPr>
              <a:t>Architect</a:t>
            </a:r>
            <a:r>
              <a:rPr lang="es-CL" dirty="0">
                <a:latin typeface="Arial" panose="020B0604020202020204" pitchFamily="34" charset="0"/>
                <a:cs typeface="Arial" panose="020B0604020202020204" pitchFamily="34" charset="0"/>
              </a:rPr>
              <a:t>.</a:t>
            </a:r>
          </a:p>
          <a:p>
            <a:pPr marL="742950" lvl="1" indent="-285750" algn="just">
              <a:buFont typeface="Courier New" panose="02070309020205020404" pitchFamily="49" charset="0"/>
              <a:buChar char="o"/>
            </a:pPr>
            <a:r>
              <a:rPr lang="es-CL" dirty="0">
                <a:latin typeface="Arial" panose="020B0604020202020204" pitchFamily="34" charset="0"/>
                <a:cs typeface="Arial" panose="020B0604020202020204" pitchFamily="34" charset="0"/>
              </a:rPr>
              <a:t>MySql </a:t>
            </a:r>
            <a:r>
              <a:rPr lang="es-CL" dirty="0" err="1">
                <a:latin typeface="Arial" panose="020B0604020202020204" pitchFamily="34" charset="0"/>
                <a:cs typeface="Arial" panose="020B0604020202020204" pitchFamily="34" charset="0"/>
              </a:rPr>
              <a:t>Workbench</a:t>
            </a:r>
            <a:r>
              <a:rPr lang="es-CL" dirty="0">
                <a:latin typeface="Arial" panose="020B0604020202020204" pitchFamily="34" charset="0"/>
                <a:cs typeface="Arial" panose="020B0604020202020204" pitchFamily="34" charset="0"/>
              </a:rPr>
              <a:t>.</a:t>
            </a:r>
          </a:p>
          <a:p>
            <a:pPr marL="742950" lvl="1" indent="-285750" algn="just">
              <a:buFont typeface="Courier New" panose="02070309020205020404" pitchFamily="49" charset="0"/>
              <a:buChar char="o"/>
            </a:pPr>
            <a:r>
              <a:rPr lang="es-CL" dirty="0">
                <a:latin typeface="Arial" panose="020B0604020202020204" pitchFamily="34" charset="0"/>
                <a:cs typeface="Arial" panose="020B0604020202020204" pitchFamily="34" charset="0"/>
              </a:rPr>
              <a:t>Management Studio de Microsoft.</a:t>
            </a:r>
          </a:p>
          <a:p>
            <a:pPr algn="just"/>
            <a:endParaRPr lang="es-CL" dirty="0">
              <a:latin typeface="Arial" panose="020B0604020202020204" pitchFamily="34" charset="0"/>
              <a:cs typeface="Arial" panose="020B0604020202020204" pitchFamily="34" charset="0"/>
            </a:endParaRPr>
          </a:p>
          <a:p>
            <a:pPr algn="just"/>
            <a:r>
              <a:rPr lang="es-CL" dirty="0">
                <a:latin typeface="Arial" panose="020B0604020202020204" pitchFamily="34" charset="0"/>
                <a:cs typeface="Arial" panose="020B0604020202020204" pitchFamily="34" charset="0"/>
              </a:rPr>
              <a:t>Las anteriores herramientas comentadas, permitirán elaborar Modelos Entidad-Relación, completando las necesidades a cumplir.</a:t>
            </a:r>
          </a:p>
          <a:p>
            <a:pPr marL="285750" indent="-285750" algn="just">
              <a:lnSpc>
                <a:spcPct val="90000"/>
              </a:lnSpc>
              <a:buFont typeface="Wingdings" panose="05000000000000000000" pitchFamily="2" charset="2"/>
              <a:buChar char="§"/>
            </a:pPr>
            <a:endParaRPr lang="es-ES" sz="1800" dirty="0">
              <a:latin typeface="Arial" panose="020B0604020202020204" pitchFamily="34" charset="0"/>
              <a:cs typeface="Arial" panose="020B0604020202020204" pitchFamily="34" charset="0"/>
            </a:endParaRPr>
          </a:p>
        </p:txBody>
      </p:sp>
      <p:pic>
        <p:nvPicPr>
          <p:cNvPr id="3" name="Imagen 2" descr="Imagen que contiene Gráfico&#10;&#10;Descripción generada automáticamente">
            <a:extLst>
              <a:ext uri="{FF2B5EF4-FFF2-40B4-BE49-F238E27FC236}">
                <a16:creationId xmlns:a16="http://schemas.microsoft.com/office/drawing/2014/main" id="{9728A649-D1F3-4CF8-A2D4-4AD96C3CFB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09405" y="5004813"/>
            <a:ext cx="2107618" cy="1121534"/>
          </a:xfrm>
          <a:prstGeom prst="rect">
            <a:avLst/>
          </a:prstGeom>
        </p:spPr>
      </p:pic>
      <p:pic>
        <p:nvPicPr>
          <p:cNvPr id="7" name="Imagen 6" descr="Imagen que contiene Interfaz de usuario gráfica&#10;&#10;Descripción generada automáticamente">
            <a:extLst>
              <a:ext uri="{FF2B5EF4-FFF2-40B4-BE49-F238E27FC236}">
                <a16:creationId xmlns:a16="http://schemas.microsoft.com/office/drawing/2014/main" id="{B0FA9963-0A54-44E1-99F2-1CF36F86E7D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339717" y="2585266"/>
            <a:ext cx="2272021" cy="1367624"/>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C8924D32-939E-4720-95F3-E73A09E2C05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42043" y="4963388"/>
            <a:ext cx="2107618" cy="1183477"/>
          </a:xfrm>
          <a:prstGeom prst="rect">
            <a:avLst/>
          </a:prstGeom>
        </p:spPr>
      </p:pic>
      <p:pic>
        <p:nvPicPr>
          <p:cNvPr id="15" name="Imagen 14" descr="Interfaz de usuario gráfica, Diagrama&#10;&#10;Descripción generada automáticamente">
            <a:extLst>
              <a:ext uri="{FF2B5EF4-FFF2-40B4-BE49-F238E27FC236}">
                <a16:creationId xmlns:a16="http://schemas.microsoft.com/office/drawing/2014/main" id="{5464161D-C8B1-4C6A-B187-BCF391CA6366}"/>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615608" y="4902619"/>
            <a:ext cx="2386349" cy="1675284"/>
          </a:xfrm>
          <a:prstGeom prst="rect">
            <a:avLst/>
          </a:prstGeom>
        </p:spPr>
      </p:pic>
      <p:pic>
        <p:nvPicPr>
          <p:cNvPr id="21" name="Imagen 20" descr="Diagrama&#10;&#10;Descripción generada automáticamente">
            <a:extLst>
              <a:ext uri="{FF2B5EF4-FFF2-40B4-BE49-F238E27FC236}">
                <a16:creationId xmlns:a16="http://schemas.microsoft.com/office/drawing/2014/main" id="{394C1625-6573-450B-998A-C3F7014FC305}"/>
              </a:ext>
            </a:extLst>
          </p:cNvPr>
          <p:cNvPicPr>
            <a:picLocks noChangeAspect="1"/>
          </p:cNvPicPr>
          <p:nvPr/>
        </p:nvPicPr>
        <p:blipFill>
          <a:blip r:embed="rId11"/>
          <a:stretch>
            <a:fillRect/>
          </a:stretch>
        </p:blipFill>
        <p:spPr>
          <a:xfrm>
            <a:off x="4448246" y="4786277"/>
            <a:ext cx="2167362" cy="1492282"/>
          </a:xfrm>
          <a:prstGeom prst="rect">
            <a:avLst/>
          </a:prstGeom>
        </p:spPr>
      </p:pic>
    </p:spTree>
    <p:extLst>
      <p:ext uri="{BB962C8B-B14F-4D97-AF65-F5344CB8AC3E}">
        <p14:creationId xmlns:p14="http://schemas.microsoft.com/office/powerpoint/2010/main" val="956262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Oracle SQL Data </a:t>
            </a:r>
            <a:r>
              <a:rPr lang="es-419" sz="2800" dirty="0" err="1">
                <a:solidFill>
                  <a:srgbClr val="FFFFFF"/>
                </a:solidFill>
              </a:rPr>
              <a:t>Modeler</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02688"/>
            <a:ext cx="8013036" cy="4524315"/>
          </a:xfrm>
          <a:prstGeom prst="rect">
            <a:avLst/>
          </a:prstGeom>
          <a:noFill/>
        </p:spPr>
        <p:txBody>
          <a:bodyPr wrap="square" rtlCol="0">
            <a:spAutoFit/>
          </a:bodyPr>
          <a:lstStyle/>
          <a:p>
            <a:pPr marL="285750" indent="-285750" algn="just">
              <a:buFont typeface="Wingdings" panose="05000000000000000000" pitchFamily="2" charset="2"/>
              <a:buChar char="§"/>
            </a:pPr>
            <a:r>
              <a:rPr lang="es-CL" dirty="0">
                <a:solidFill>
                  <a:schemeClr val="bg2">
                    <a:lumMod val="10000"/>
                  </a:schemeClr>
                </a:solidFill>
                <a:latin typeface="Arial" panose="020B0604020202020204" pitchFamily="34" charset="0"/>
                <a:cs typeface="Arial" panose="020B0604020202020204" pitchFamily="34" charset="0"/>
              </a:rPr>
              <a:t>Oracle Data Modeler es</a:t>
            </a:r>
            <a:r>
              <a:rPr lang="es-CL" b="1" dirty="0">
                <a:solidFill>
                  <a:schemeClr val="bg2">
                    <a:lumMod val="10000"/>
                  </a:schemeClr>
                </a:solidFill>
                <a:latin typeface="Arial" panose="020B0604020202020204" pitchFamily="34" charset="0"/>
                <a:cs typeface="Arial" panose="020B0604020202020204" pitchFamily="34" charset="0"/>
              </a:rPr>
              <a:t> </a:t>
            </a:r>
            <a:r>
              <a:rPr lang="es-CL" dirty="0">
                <a:solidFill>
                  <a:schemeClr val="bg2">
                    <a:lumMod val="10000"/>
                  </a:schemeClr>
                </a:solidFill>
                <a:latin typeface="Arial" panose="020B0604020202020204" pitchFamily="34" charset="0"/>
                <a:cs typeface="Arial" panose="020B0604020202020204" pitchFamily="34" charset="0"/>
              </a:rPr>
              <a:t>fácil de instalar y no tiene costo alguno. A continuación algunas de sus características:</a:t>
            </a:r>
          </a:p>
          <a:p>
            <a:pPr marL="742950" lvl="1" indent="-285750" algn="just">
              <a:buFont typeface="Courier New" panose="02070309020205020404" pitchFamily="49" charset="0"/>
              <a:buChar char="o"/>
            </a:pPr>
            <a:r>
              <a:rPr lang="es-CL" dirty="0">
                <a:solidFill>
                  <a:schemeClr val="bg2">
                    <a:lumMod val="10000"/>
                  </a:schemeClr>
                </a:solidFill>
                <a:latin typeface="Arial" panose="020B0604020202020204" pitchFamily="34" charset="0"/>
                <a:cs typeface="Arial" panose="020B0604020202020204" pitchFamily="34" charset="0"/>
              </a:rPr>
              <a:t>Puede trabajar con cualquier base de datos, no está restringido a Oracle.</a:t>
            </a:r>
          </a:p>
          <a:p>
            <a:pPr marL="742950" lvl="1" indent="-285750" algn="just">
              <a:buFont typeface="Courier New" panose="02070309020205020404" pitchFamily="49" charset="0"/>
              <a:buChar char="o"/>
            </a:pPr>
            <a:r>
              <a:rPr lang="es-CL" dirty="0">
                <a:solidFill>
                  <a:schemeClr val="bg2">
                    <a:lumMod val="10000"/>
                  </a:schemeClr>
                </a:solidFill>
                <a:latin typeface="Arial" panose="020B0604020202020204" pitchFamily="34" charset="0"/>
                <a:cs typeface="Arial" panose="020B0604020202020204" pitchFamily="34" charset="0"/>
              </a:rPr>
              <a:t>Permite realizar ingeniería inversa.</a:t>
            </a:r>
          </a:p>
          <a:p>
            <a:pPr marL="742950" lvl="1" indent="-285750" algn="just">
              <a:buFont typeface="Courier New" panose="02070309020205020404" pitchFamily="49" charset="0"/>
              <a:buChar char="o"/>
            </a:pPr>
            <a:r>
              <a:rPr lang="es-CL" dirty="0">
                <a:solidFill>
                  <a:schemeClr val="bg2">
                    <a:lumMod val="10000"/>
                  </a:schemeClr>
                </a:solidFill>
                <a:latin typeface="Arial" panose="020B0604020202020204" pitchFamily="34" charset="0"/>
                <a:cs typeface="Arial" panose="020B0604020202020204" pitchFamily="34" charset="0"/>
              </a:rPr>
              <a:t>Dispone de los siguientes niveles de diseño: lógico, relacional y físico, con herramientas de generación automática en ambos sentidos.</a:t>
            </a:r>
          </a:p>
          <a:p>
            <a:pPr marL="742950" lvl="1" indent="-285750" algn="just">
              <a:buFont typeface="Courier New" panose="02070309020205020404" pitchFamily="49" charset="0"/>
              <a:buChar char="o"/>
            </a:pPr>
            <a:r>
              <a:rPr lang="es-CL" dirty="0">
                <a:solidFill>
                  <a:schemeClr val="bg2">
                    <a:lumMod val="10000"/>
                  </a:schemeClr>
                </a:solidFill>
                <a:latin typeface="Arial" panose="020B0604020202020204" pitchFamily="34" charset="0"/>
                <a:cs typeface="Arial" panose="020B0604020202020204" pitchFamily="34" charset="0"/>
              </a:rPr>
              <a:t> Herramienta de diseño visual y rica en herramientas (colores personalizables, deshacer, búsqueda de objetos, etc.)</a:t>
            </a:r>
          </a:p>
          <a:p>
            <a:pPr marL="742950" lvl="1" indent="-285750" algn="just">
              <a:buFont typeface="Courier New" panose="02070309020205020404" pitchFamily="49" charset="0"/>
              <a:buChar char="o"/>
            </a:pPr>
            <a:r>
              <a:rPr lang="es-CL" dirty="0">
                <a:solidFill>
                  <a:schemeClr val="bg2">
                    <a:lumMod val="10000"/>
                  </a:schemeClr>
                </a:solidFill>
                <a:latin typeface="Arial" panose="020B0604020202020204" pitchFamily="34" charset="0"/>
                <a:cs typeface="Arial" panose="020B0604020202020204" pitchFamily="34" charset="0"/>
              </a:rPr>
              <a:t>Múltiples opciones en la generación del DDL.</a:t>
            </a:r>
          </a:p>
          <a:p>
            <a:pPr marL="742950" lvl="1" indent="-285750" algn="just">
              <a:buFont typeface="Courier New" panose="02070309020205020404" pitchFamily="49" charset="0"/>
              <a:buChar char="o"/>
            </a:pPr>
            <a:endParaRPr lang="es-CL" dirty="0">
              <a:solidFill>
                <a:schemeClr val="bg2">
                  <a:lumMod val="10000"/>
                </a:schemeClr>
              </a:solidFill>
              <a:latin typeface="Arial" panose="020B0604020202020204" pitchFamily="34" charset="0"/>
              <a:cs typeface="Arial" panose="020B0604020202020204" pitchFamily="34" charset="0"/>
            </a:endParaRPr>
          </a:p>
          <a:p>
            <a:pPr lvl="1" algn="just"/>
            <a:endParaRPr lang="es-CL" dirty="0">
              <a:solidFill>
                <a:schemeClr val="bg2">
                  <a:lumMod val="1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s-CL" dirty="0">
                <a:latin typeface="Arial" panose="020B0604020202020204" pitchFamily="34" charset="0"/>
                <a:cs typeface="Arial" panose="020B0604020202020204" pitchFamily="34" charset="0"/>
              </a:rPr>
              <a:t>Si requiere descargar el software, debe acceder al siguiente link:</a:t>
            </a:r>
          </a:p>
          <a:p>
            <a:pPr lvl="1" algn="ctr"/>
            <a:r>
              <a:rPr lang="es-CL" dirty="0">
                <a:solidFill>
                  <a:schemeClr val="bg2">
                    <a:lumMod val="10000"/>
                  </a:schemeClr>
                </a:solidFill>
                <a:latin typeface="Arial" panose="020B0604020202020204" pitchFamily="34" charset="0"/>
                <a:cs typeface="Arial" panose="020B0604020202020204" pitchFamily="34" charset="0"/>
              </a:rPr>
              <a:t>https://www.oracle.com/tools/downloads/sql-data-modeler-downloads.html</a:t>
            </a:r>
          </a:p>
        </p:txBody>
      </p:sp>
    </p:spTree>
    <p:extLst>
      <p:ext uri="{BB962C8B-B14F-4D97-AF65-F5344CB8AC3E}">
        <p14:creationId xmlns:p14="http://schemas.microsoft.com/office/powerpoint/2010/main" val="78387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Oracle SQL Data </a:t>
            </a:r>
            <a:r>
              <a:rPr lang="es-419" sz="2800" dirty="0" err="1">
                <a:solidFill>
                  <a:srgbClr val="FFFFFF"/>
                </a:solidFill>
              </a:rPr>
              <a:t>Modeler</a:t>
            </a:r>
            <a:endParaRPr lang="es-ES_tradnl" sz="2800" dirty="0">
              <a:solidFill>
                <a:srgbClr val="FFFFFF"/>
              </a:solidFill>
            </a:endParaRPr>
          </a:p>
        </p:txBody>
      </p:sp>
      <p:pic>
        <p:nvPicPr>
          <p:cNvPr id="5" name="Imagen 4">
            <a:extLst>
              <a:ext uri="{FF2B5EF4-FFF2-40B4-BE49-F238E27FC236}">
                <a16:creationId xmlns:a16="http://schemas.microsoft.com/office/drawing/2014/main" id="{9113156B-2046-4F8C-9335-E06D1B997E48}"/>
              </a:ext>
            </a:extLst>
          </p:cNvPr>
          <p:cNvPicPr>
            <a:picLocks noChangeAspect="1"/>
          </p:cNvPicPr>
          <p:nvPr/>
        </p:nvPicPr>
        <p:blipFill>
          <a:blip r:embed="rId3"/>
          <a:stretch>
            <a:fillRect/>
          </a:stretch>
        </p:blipFill>
        <p:spPr>
          <a:xfrm>
            <a:off x="669918" y="1305619"/>
            <a:ext cx="8025948" cy="4265621"/>
          </a:xfrm>
          <a:prstGeom prst="rect">
            <a:avLst/>
          </a:prstGeom>
        </p:spPr>
      </p:pic>
    </p:spTree>
    <p:extLst>
      <p:ext uri="{BB962C8B-B14F-4D97-AF65-F5344CB8AC3E}">
        <p14:creationId xmlns:p14="http://schemas.microsoft.com/office/powerpoint/2010/main" val="97908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Primeros Pasos</a:t>
            </a:r>
            <a:endParaRPr lang="es-ES_tradnl" sz="2800" dirty="0">
              <a:solidFill>
                <a:srgbClr val="FFFFFF"/>
              </a:solidFill>
            </a:endParaRPr>
          </a:p>
        </p:txBody>
      </p:sp>
      <p:sp>
        <p:nvSpPr>
          <p:cNvPr id="6" name="CuadroTexto 5">
            <a:extLst>
              <a:ext uri="{FF2B5EF4-FFF2-40B4-BE49-F238E27FC236}">
                <a16:creationId xmlns:a16="http://schemas.microsoft.com/office/drawing/2014/main" id="{63D3062A-332F-413E-961D-89663E9D39E8}"/>
              </a:ext>
            </a:extLst>
          </p:cNvPr>
          <p:cNvSpPr txBox="1"/>
          <p:nvPr/>
        </p:nvSpPr>
        <p:spPr>
          <a:xfrm>
            <a:off x="551469" y="1420073"/>
            <a:ext cx="8111764" cy="923330"/>
          </a:xfrm>
          <a:prstGeom prst="rect">
            <a:avLst/>
          </a:prstGeom>
          <a:noFill/>
        </p:spPr>
        <p:txBody>
          <a:bodyPr wrap="square">
            <a:spAutoFit/>
          </a:bodyPr>
          <a:lstStyle/>
          <a:p>
            <a:pPr algn="just"/>
            <a:r>
              <a:rPr lang="es-CL" dirty="0">
                <a:latin typeface="Arial" panose="020B0604020202020204" pitchFamily="34" charset="0"/>
                <a:cs typeface="Arial" panose="020B0604020202020204" pitchFamily="34" charset="0"/>
              </a:rPr>
              <a:t>Para representa una entidad en Oracle Developer DataModeler lo primero que debemos realizar es ir al explorador y posterior realizar clic derecho sobre Modelo Lógico y luego en el menú que se despliega en Mostrar:</a:t>
            </a:r>
          </a:p>
        </p:txBody>
      </p:sp>
      <p:pic>
        <p:nvPicPr>
          <p:cNvPr id="7" name="Imagen 6">
            <a:extLst>
              <a:ext uri="{FF2B5EF4-FFF2-40B4-BE49-F238E27FC236}">
                <a16:creationId xmlns:a16="http://schemas.microsoft.com/office/drawing/2014/main" id="{809F6D0A-4867-4931-9231-CB736547ED50}"/>
              </a:ext>
            </a:extLst>
          </p:cNvPr>
          <p:cNvPicPr>
            <a:picLocks noChangeAspect="1"/>
          </p:cNvPicPr>
          <p:nvPr/>
        </p:nvPicPr>
        <p:blipFill rotWithShape="1">
          <a:blip r:embed="rId3"/>
          <a:srcRect r="55469" b="20928"/>
          <a:stretch/>
        </p:blipFill>
        <p:spPr>
          <a:xfrm>
            <a:off x="2807225" y="2424406"/>
            <a:ext cx="4583390" cy="4337347"/>
          </a:xfrm>
          <a:prstGeom prst="rect">
            <a:avLst/>
          </a:prstGeom>
        </p:spPr>
      </p:pic>
    </p:spTree>
    <p:extLst>
      <p:ext uri="{BB962C8B-B14F-4D97-AF65-F5344CB8AC3E}">
        <p14:creationId xmlns:p14="http://schemas.microsoft.com/office/powerpoint/2010/main" val="241045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Primeros Pasos</a:t>
            </a:r>
            <a:endParaRPr lang="es-ES_tradnl" sz="2800" dirty="0">
              <a:solidFill>
                <a:srgbClr val="FFFFFF"/>
              </a:solidFill>
            </a:endParaRPr>
          </a:p>
        </p:txBody>
      </p:sp>
      <p:sp>
        <p:nvSpPr>
          <p:cNvPr id="6" name="CuadroTexto 5">
            <a:extLst>
              <a:ext uri="{FF2B5EF4-FFF2-40B4-BE49-F238E27FC236}">
                <a16:creationId xmlns:a16="http://schemas.microsoft.com/office/drawing/2014/main" id="{63D3062A-332F-413E-961D-89663E9D39E8}"/>
              </a:ext>
            </a:extLst>
          </p:cNvPr>
          <p:cNvSpPr txBox="1"/>
          <p:nvPr/>
        </p:nvSpPr>
        <p:spPr>
          <a:xfrm>
            <a:off x="551468" y="1261367"/>
            <a:ext cx="8111764" cy="646331"/>
          </a:xfrm>
          <a:prstGeom prst="rect">
            <a:avLst/>
          </a:prstGeom>
          <a:noFill/>
        </p:spPr>
        <p:txBody>
          <a:bodyPr wrap="square">
            <a:spAutoFit/>
          </a:bodyPr>
          <a:lstStyle/>
          <a:p>
            <a:pPr algn="just"/>
            <a:r>
              <a:rPr lang="es-CL" dirty="0">
                <a:latin typeface="Arial" panose="020B0604020202020204" pitchFamily="34" charset="0"/>
                <a:cs typeface="Arial" panose="020B0604020202020204" pitchFamily="34" charset="0"/>
              </a:rPr>
              <a:t>Como se observa a continuación se despliega una nueva pestaña llamada: Logical (Sin título_1) </a:t>
            </a:r>
          </a:p>
        </p:txBody>
      </p:sp>
      <p:pic>
        <p:nvPicPr>
          <p:cNvPr id="9" name="Imagen 8">
            <a:extLst>
              <a:ext uri="{FF2B5EF4-FFF2-40B4-BE49-F238E27FC236}">
                <a16:creationId xmlns:a16="http://schemas.microsoft.com/office/drawing/2014/main" id="{4D3AC176-63B0-4F09-B45B-D4A50D828C99}"/>
              </a:ext>
            </a:extLst>
          </p:cNvPr>
          <p:cNvPicPr>
            <a:picLocks noChangeAspect="1"/>
          </p:cNvPicPr>
          <p:nvPr/>
        </p:nvPicPr>
        <p:blipFill>
          <a:blip r:embed="rId3"/>
          <a:stretch>
            <a:fillRect/>
          </a:stretch>
        </p:blipFill>
        <p:spPr>
          <a:xfrm>
            <a:off x="895545" y="2066404"/>
            <a:ext cx="7767687" cy="4139734"/>
          </a:xfrm>
          <a:prstGeom prst="rect">
            <a:avLst/>
          </a:prstGeom>
        </p:spPr>
      </p:pic>
    </p:spTree>
    <p:extLst>
      <p:ext uri="{BB962C8B-B14F-4D97-AF65-F5344CB8AC3E}">
        <p14:creationId xmlns:p14="http://schemas.microsoft.com/office/powerpoint/2010/main" val="347520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098307" y="579441"/>
            <a:ext cx="5121018" cy="523220"/>
          </a:xfrm>
          <a:prstGeom prst="rect">
            <a:avLst/>
          </a:prstGeom>
          <a:noFill/>
        </p:spPr>
        <p:txBody>
          <a:bodyPr wrap="square" rtlCol="0">
            <a:spAutoFit/>
          </a:bodyPr>
          <a:lstStyle/>
          <a:p>
            <a:pPr algn="r"/>
            <a:r>
              <a:rPr lang="es-419" sz="2800" dirty="0">
                <a:solidFill>
                  <a:srgbClr val="FFFFFF"/>
                </a:solidFill>
              </a:rPr>
              <a:t>Representando una Entidad</a:t>
            </a:r>
            <a:endParaRPr lang="es-ES_tradnl" sz="2800" dirty="0">
              <a:solidFill>
                <a:srgbClr val="FFFFFF"/>
              </a:solidFill>
            </a:endParaRPr>
          </a:p>
        </p:txBody>
      </p:sp>
      <p:sp>
        <p:nvSpPr>
          <p:cNvPr id="6" name="CuadroTexto 5">
            <a:extLst>
              <a:ext uri="{FF2B5EF4-FFF2-40B4-BE49-F238E27FC236}">
                <a16:creationId xmlns:a16="http://schemas.microsoft.com/office/drawing/2014/main" id="{63D3062A-332F-413E-961D-89663E9D39E8}"/>
              </a:ext>
            </a:extLst>
          </p:cNvPr>
          <p:cNvSpPr txBox="1"/>
          <p:nvPr/>
        </p:nvSpPr>
        <p:spPr>
          <a:xfrm>
            <a:off x="551468" y="1261367"/>
            <a:ext cx="8111764" cy="1200329"/>
          </a:xfrm>
          <a:prstGeom prst="rect">
            <a:avLst/>
          </a:prstGeom>
          <a:noFill/>
        </p:spPr>
        <p:txBody>
          <a:bodyPr wrap="square">
            <a:spAutoFit/>
          </a:bodyPr>
          <a:lstStyle/>
          <a:p>
            <a:pPr marL="285750" indent="-285750" algn="just">
              <a:buFont typeface="Wingdings" panose="05000000000000000000" pitchFamily="2" charset="2"/>
              <a:buChar char="§"/>
            </a:pPr>
            <a:r>
              <a:rPr lang="es-CL" dirty="0">
                <a:latin typeface="Arial" panose="020B0604020202020204" pitchFamily="34" charset="0"/>
                <a:cs typeface="Arial" panose="020B0604020202020204" pitchFamily="34" charset="0"/>
              </a:rPr>
              <a:t>Una vez que contamos con la Hoja de Trabajo, es momento de realizar la creación de una Entidad, bajo de la barra de herramientas, encontraremos una segunda barra que nos permitirá agregar entidades entre otras tareas (recordar esta barra de herramientas para el futuro).</a:t>
            </a:r>
          </a:p>
        </p:txBody>
      </p:sp>
      <p:pic>
        <p:nvPicPr>
          <p:cNvPr id="5" name="Imagen 4">
            <a:extLst>
              <a:ext uri="{FF2B5EF4-FFF2-40B4-BE49-F238E27FC236}">
                <a16:creationId xmlns:a16="http://schemas.microsoft.com/office/drawing/2014/main" id="{622D08EB-E39F-4A2B-AAA7-7C9BD24FF78F}"/>
              </a:ext>
            </a:extLst>
          </p:cNvPr>
          <p:cNvPicPr>
            <a:picLocks noChangeAspect="1"/>
          </p:cNvPicPr>
          <p:nvPr/>
        </p:nvPicPr>
        <p:blipFill>
          <a:blip r:embed="rId3"/>
          <a:stretch>
            <a:fillRect/>
          </a:stretch>
        </p:blipFill>
        <p:spPr>
          <a:xfrm>
            <a:off x="2386012" y="2461696"/>
            <a:ext cx="5211992" cy="3474661"/>
          </a:xfrm>
          <a:prstGeom prst="rect">
            <a:avLst/>
          </a:prstGeom>
        </p:spPr>
      </p:pic>
    </p:spTree>
    <p:extLst>
      <p:ext uri="{BB962C8B-B14F-4D97-AF65-F5344CB8AC3E}">
        <p14:creationId xmlns:p14="http://schemas.microsoft.com/office/powerpoint/2010/main" val="34834850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8" ma:contentTypeDescription="Crear nuevo documento." ma:contentTypeScope="" ma:versionID="f07a5e6a19f2abfef6e68b1c786c3331">
  <xsd:schema xmlns:xsd="http://www.w3.org/2001/XMLSchema" xmlns:xs="http://www.w3.org/2001/XMLSchema" xmlns:p="http://schemas.microsoft.com/office/2006/metadata/properties" xmlns:ns2="7ff679ab-7b56-4e3a-bce0-ec1a424001f2" targetNamespace="http://schemas.microsoft.com/office/2006/metadata/properties" ma:root="true" ma:fieldsID="020420a751bd195f90c95b3b5e36c539" ns2:_="">
    <xsd:import namespace="7ff679ab-7b56-4e3a-bce0-ec1a424001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79ab-7b56-4e3a-bce0-ec1a42400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429BB5-7317-4779-9792-FF61789A9784}"/>
</file>

<file path=customXml/itemProps2.xml><?xml version="1.0" encoding="utf-8"?>
<ds:datastoreItem xmlns:ds="http://schemas.openxmlformats.org/officeDocument/2006/customXml" ds:itemID="{C8114077-9696-4EE8-A517-58DAD0EA0228}"/>
</file>

<file path=customXml/itemProps3.xml><?xml version="1.0" encoding="utf-8"?>
<ds:datastoreItem xmlns:ds="http://schemas.openxmlformats.org/officeDocument/2006/customXml" ds:itemID="{5EC01777-E300-49E1-8819-DD0FDFFAB8CF}"/>
</file>

<file path=docProps/app.xml><?xml version="1.0" encoding="utf-8"?>
<Properties xmlns="http://schemas.openxmlformats.org/officeDocument/2006/extended-properties" xmlns:vt="http://schemas.openxmlformats.org/officeDocument/2006/docPropsVTypes">
  <Template/>
  <TotalTime>1112</TotalTime>
  <Words>1501</Words>
  <Application>Microsoft Office PowerPoint</Application>
  <PresentationFormat>Presentación en pantalla (4:3)</PresentationFormat>
  <Paragraphs>142</Paragraphs>
  <Slides>19</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arial, sans-serif</vt:lpstr>
      <vt:lpstr>Calibri</vt:lpstr>
      <vt:lpstr>Courier New</vt:lpstr>
      <vt:lpstr>Myriad 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Francisca Guajardo N.</dc:creator>
  <cp:lastModifiedBy>Francisca Javiera Guajardo Navarro</cp:lastModifiedBy>
  <cp:revision>193</cp:revision>
  <dcterms:created xsi:type="dcterms:W3CDTF">2014-04-29T13:43:09Z</dcterms:created>
  <dcterms:modified xsi:type="dcterms:W3CDTF">2021-12-13T21:53:48Z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